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64"/>
  </p:notesMasterIdLst>
  <p:sldIdLst>
    <p:sldId id="256" r:id="rId2"/>
    <p:sldId id="257" r:id="rId3"/>
    <p:sldId id="271" r:id="rId4"/>
    <p:sldId id="274" r:id="rId5"/>
    <p:sldId id="368" r:id="rId6"/>
    <p:sldId id="278" r:id="rId7"/>
    <p:sldId id="369" r:id="rId8"/>
    <p:sldId id="279" r:id="rId9"/>
    <p:sldId id="359" r:id="rId10"/>
    <p:sldId id="281" r:id="rId11"/>
    <p:sldId id="360" r:id="rId12"/>
    <p:sldId id="361" r:id="rId13"/>
    <p:sldId id="285" r:id="rId14"/>
    <p:sldId id="286" r:id="rId15"/>
    <p:sldId id="287" r:id="rId16"/>
    <p:sldId id="288" r:id="rId17"/>
    <p:sldId id="289" r:id="rId18"/>
    <p:sldId id="290" r:id="rId19"/>
    <p:sldId id="291" r:id="rId20"/>
    <p:sldId id="292" r:id="rId21"/>
    <p:sldId id="402" r:id="rId22"/>
    <p:sldId id="317" r:id="rId23"/>
    <p:sldId id="326" r:id="rId24"/>
    <p:sldId id="325" r:id="rId25"/>
    <p:sldId id="322" r:id="rId26"/>
    <p:sldId id="321" r:id="rId27"/>
    <p:sldId id="384" r:id="rId28"/>
    <p:sldId id="300" r:id="rId29"/>
    <p:sldId id="301" r:id="rId30"/>
    <p:sldId id="296" r:id="rId31"/>
    <p:sldId id="309" r:id="rId32"/>
    <p:sldId id="370" r:id="rId33"/>
    <p:sldId id="371" r:id="rId34"/>
    <p:sldId id="372" r:id="rId35"/>
    <p:sldId id="373" r:id="rId36"/>
    <p:sldId id="374" r:id="rId37"/>
    <p:sldId id="375" r:id="rId38"/>
    <p:sldId id="377" r:id="rId39"/>
    <p:sldId id="380" r:id="rId40"/>
    <p:sldId id="378" r:id="rId41"/>
    <p:sldId id="379" r:id="rId42"/>
    <p:sldId id="383" r:id="rId43"/>
    <p:sldId id="381" r:id="rId44"/>
    <p:sldId id="385" r:id="rId45"/>
    <p:sldId id="387" r:id="rId46"/>
    <p:sldId id="388" r:id="rId47"/>
    <p:sldId id="389" r:id="rId48"/>
    <p:sldId id="390" r:id="rId49"/>
    <p:sldId id="391" r:id="rId50"/>
    <p:sldId id="392" r:id="rId51"/>
    <p:sldId id="393" r:id="rId52"/>
    <p:sldId id="394" r:id="rId53"/>
    <p:sldId id="395" r:id="rId54"/>
    <p:sldId id="396" r:id="rId55"/>
    <p:sldId id="397" r:id="rId56"/>
    <p:sldId id="398" r:id="rId57"/>
    <p:sldId id="399" r:id="rId58"/>
    <p:sldId id="400" r:id="rId59"/>
    <p:sldId id="401" r:id="rId60"/>
    <p:sldId id="293" r:id="rId61"/>
    <p:sldId id="261" r:id="rId62"/>
    <p:sldId id="269" r:id="rId63"/>
  </p:sldIdLst>
  <p:sldSz cx="18288000" cy="10287000"/>
  <p:notesSz cx="6858000" cy="9144000"/>
  <p:embeddedFontLst>
    <p:embeddedFont>
      <p:font typeface="Calibri" panose="020F0502020204030204" pitchFamily="34" charset="0"/>
      <p:regular r:id="rId65"/>
      <p:bold r:id="rId66"/>
      <p:italic r:id="rId67"/>
      <p:boldItalic r:id="rId68"/>
    </p:embeddedFont>
    <p:embeddedFont>
      <p:font typeface="Montserrat" panose="020B0604020202020204" charset="0"/>
      <p:regular r:id="rId69"/>
      <p:bold r:id="rId70"/>
      <p:italic r:id="rId71"/>
      <p:boldItalic r:id="rId72"/>
    </p:embeddedFont>
    <p:embeddedFont>
      <p:font typeface="Nirmala UI Semilight" panose="020B0402040204020203" pitchFamily="34" charset="0"/>
      <p:regular r:id="rId73"/>
    </p:embeddedFont>
    <p:embeddedFont>
      <p:font typeface="Microsoft YaHei UI Light" panose="020B0502040204020203" pitchFamily="34" charset="-122"/>
      <p:regular r:id="rId74"/>
    </p:embeddedFont>
    <p:embeddedFont>
      <p:font typeface="DM Sans" panose="020B0604020202020204" charset="0"/>
      <p:regular r:id="rId75"/>
      <p:bold r:id="rId76"/>
      <p:italic r:id="rId77"/>
      <p:boldItalic r:id="rId78"/>
    </p:embeddedFont>
    <p:embeddedFont>
      <p:font typeface="Arial Black" panose="020B0A04020102020204" pitchFamily="34" charset="0"/>
      <p:bold r:id="rId79"/>
    </p:embeddedFont>
    <p:embeddedFont>
      <p:font typeface="MV Boli" panose="02000500030200090000" pitchFamily="2" charset="0"/>
      <p:regular r:id="rId80"/>
    </p:embeddedFont>
    <p:embeddedFont>
      <p:font typeface="SimSun" panose="02010600030101010101" pitchFamily="2" charset="-122"/>
      <p:regular r:id="rId81"/>
    </p:embeddedFont>
    <p:embeddedFont>
      <p:font typeface="Segoe UI Light" panose="020B0502040204020203" pitchFamily="34" charset="0"/>
      <p:regular r:id="rId82"/>
    </p:embeddedFont>
    <p:embeddedFont>
      <p:font typeface="Oswald Bold" panose="020B0604020202020204" charset="0"/>
      <p:bold r:id="rId83"/>
    </p:embeddedFont>
    <p:embeddedFont>
      <p:font typeface="SimSun" panose="02010600030101010101" pitchFamily="2" charset="-122"/>
      <p:regular r:id="rId81"/>
    </p:embeddedFont>
    <p:embeddedFont>
      <p:font typeface="Proxima Nova" panose="020B0604020202020204" charset="0"/>
      <p:regular r:id="rId84"/>
      <p:bold r:id="rId85"/>
      <p:italic r:id="rId86"/>
      <p:boldItalic r:id="rId87"/>
    </p:embeddedFont>
    <p:embeddedFont>
      <p:font typeface="Verdana" panose="020B0604030504040204" pitchFamily="34" charset="0"/>
      <p:regular r:id="rId88"/>
      <p:bold r:id="rId89"/>
      <p:italic r:id="rId90"/>
      <p:boldItalic r:id="rId9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p15:clr>
            <a:srgbClr val="A4A3A4"/>
          </p15:clr>
        </p15:guide>
        <p15:guide id="2" pos="29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40" autoAdjust="0"/>
    <p:restoredTop sz="94622" autoAdjust="0"/>
  </p:normalViewPr>
  <p:slideViewPr>
    <p:cSldViewPr>
      <p:cViewPr>
        <p:scale>
          <a:sx n="40" d="100"/>
          <a:sy n="40" d="100"/>
        </p:scale>
        <p:origin x="1056" y="1122"/>
      </p:cViewPr>
      <p:guideLst>
        <p:guide orient="horz" pos="2136"/>
        <p:guide pos="290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4.fntdata"/><Relationship Id="rId76" Type="http://schemas.openxmlformats.org/officeDocument/2006/relationships/font" Target="fonts/font12.fntdata"/><Relationship Id="rId84" Type="http://schemas.openxmlformats.org/officeDocument/2006/relationships/font" Target="fonts/font20.fntdata"/><Relationship Id="rId89" Type="http://schemas.openxmlformats.org/officeDocument/2006/relationships/font" Target="fonts/font25.fntdata"/><Relationship Id="rId7" Type="http://schemas.openxmlformats.org/officeDocument/2006/relationships/slide" Target="slides/slide6.xml"/><Relationship Id="rId71" Type="http://schemas.openxmlformats.org/officeDocument/2006/relationships/font" Target="fonts/font7.fntdata"/><Relationship Id="rId92"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2.fntdata"/><Relationship Id="rId74" Type="http://schemas.openxmlformats.org/officeDocument/2006/relationships/font" Target="fonts/font10.fntdata"/><Relationship Id="rId79" Type="http://schemas.openxmlformats.org/officeDocument/2006/relationships/font" Target="fonts/font15.fntdata"/><Relationship Id="rId87" Type="http://schemas.openxmlformats.org/officeDocument/2006/relationships/font" Target="fonts/font2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font" Target="fonts/font18.fntdata"/><Relationship Id="rId90" Type="http://schemas.openxmlformats.org/officeDocument/2006/relationships/font" Target="fonts/font26.fntdata"/><Relationship Id="rId95"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8.fntdata"/><Relationship Id="rId80" Type="http://schemas.openxmlformats.org/officeDocument/2006/relationships/font" Target="fonts/font16.fntdata"/><Relationship Id="rId85" Type="http://schemas.openxmlformats.org/officeDocument/2006/relationships/font" Target="fonts/font21.fntdata"/><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6.fntdata"/><Relationship Id="rId75" Type="http://schemas.openxmlformats.org/officeDocument/2006/relationships/font" Target="fonts/font11.fntdata"/><Relationship Id="rId83" Type="http://schemas.openxmlformats.org/officeDocument/2006/relationships/font" Target="fonts/font19.fntdata"/><Relationship Id="rId88" Type="http://schemas.openxmlformats.org/officeDocument/2006/relationships/font" Target="fonts/font24.fntdata"/><Relationship Id="rId91"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font" Target="fonts/font17.fntdata"/><Relationship Id="rId86" Type="http://schemas.openxmlformats.org/officeDocument/2006/relationships/font" Target="fonts/font22.fntdata"/><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hdphoto2.wdp>
</file>

<file path=ppt/media/image1.png>
</file>

<file path=ppt/media/image1.sv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svg>
</file>

<file path=ppt/media/image30.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svg>
</file>

<file path=ppt/media/image6.jpeg>
</file>

<file path=ppt/media/image7.jpe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6/12/2024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6D127A-2D18-4DB6-8144-FD2BDCF4991B}" type="slidenum">
              <a:rPr lang="zh-CN" altLang="en-US" smtClean="0"/>
              <a:t>13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e50767fd5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e50767fd5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031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6/12/2024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623400" y="890050"/>
            <a:ext cx="17041200" cy="1145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623400" y="2304950"/>
            <a:ext cx="17041200" cy="6832800"/>
          </a:xfrm>
          <a:prstGeom prst="rect">
            <a:avLst/>
          </a:prstGeom>
        </p:spPr>
        <p:txBody>
          <a:bodyPr spcFirstLastPara="1" wrap="square" lIns="91425" tIns="91425" rIns="91425" bIns="91425" anchor="t" anchorCtr="0">
            <a:normAutofit/>
          </a:bodyPr>
          <a:lstStyle>
            <a:lvl1pPr marL="914400" lvl="0" indent="-685800">
              <a:spcBef>
                <a:spcPts val="0"/>
              </a:spcBef>
              <a:spcAft>
                <a:spcPts val="0"/>
              </a:spcAft>
              <a:buSzPts val="1800"/>
              <a:buChar char="●"/>
              <a:defRPr/>
            </a:lvl1pPr>
            <a:lvl2pPr marL="1828800" lvl="1" indent="-635000">
              <a:spcBef>
                <a:spcPts val="0"/>
              </a:spcBef>
              <a:spcAft>
                <a:spcPts val="0"/>
              </a:spcAft>
              <a:buSzPts val="1400"/>
              <a:buChar char="○"/>
              <a:defRPr/>
            </a:lvl2pPr>
            <a:lvl3pPr marL="2743200" lvl="2" indent="-635000">
              <a:spcBef>
                <a:spcPts val="0"/>
              </a:spcBef>
              <a:spcAft>
                <a:spcPts val="0"/>
              </a:spcAft>
              <a:buSzPts val="1400"/>
              <a:buChar char="■"/>
              <a:defRPr/>
            </a:lvl3pPr>
            <a:lvl4pPr marL="3657600" lvl="3" indent="-635000">
              <a:spcBef>
                <a:spcPts val="0"/>
              </a:spcBef>
              <a:spcAft>
                <a:spcPts val="0"/>
              </a:spcAft>
              <a:buSzPts val="1400"/>
              <a:buChar char="●"/>
              <a:defRPr/>
            </a:lvl4pPr>
            <a:lvl5pPr marL="4572000" lvl="4" indent="-635000">
              <a:spcBef>
                <a:spcPts val="0"/>
              </a:spcBef>
              <a:spcAft>
                <a:spcPts val="0"/>
              </a:spcAft>
              <a:buSzPts val="1400"/>
              <a:buChar char="○"/>
              <a:defRPr/>
            </a:lvl5pPr>
            <a:lvl6pPr marL="5486400" lvl="5" indent="-635000">
              <a:spcBef>
                <a:spcPts val="0"/>
              </a:spcBef>
              <a:spcAft>
                <a:spcPts val="0"/>
              </a:spcAft>
              <a:buSzPts val="1400"/>
              <a:buChar char="■"/>
              <a:defRPr/>
            </a:lvl6pPr>
            <a:lvl7pPr marL="6400800" lvl="6" indent="-635000">
              <a:spcBef>
                <a:spcPts val="0"/>
              </a:spcBef>
              <a:spcAft>
                <a:spcPts val="0"/>
              </a:spcAft>
              <a:buSzPts val="1400"/>
              <a:buChar char="●"/>
              <a:defRPr/>
            </a:lvl7pPr>
            <a:lvl8pPr marL="7315200" lvl="7" indent="-635000">
              <a:spcBef>
                <a:spcPts val="0"/>
              </a:spcBef>
              <a:spcAft>
                <a:spcPts val="0"/>
              </a:spcAft>
              <a:buSzPts val="1400"/>
              <a:buChar char="○"/>
              <a:defRPr/>
            </a:lvl8pPr>
            <a:lvl9pPr marL="8229600" lvl="8" indent="-6350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16944916" y="9326434"/>
            <a:ext cx="1097400" cy="7872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ar" smtClean="0"/>
              <a:pPr/>
              <a:t>‹#›</a:t>
            </a:fld>
            <a:endParaRPr lang="ar"/>
          </a:p>
        </p:txBody>
      </p:sp>
    </p:spTree>
    <p:extLst>
      <p:ext uri="{BB962C8B-B14F-4D97-AF65-F5344CB8AC3E}">
        <p14:creationId xmlns:p14="http://schemas.microsoft.com/office/powerpoint/2010/main" val="31041962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6/12/2024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6/12/2024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6/12/2024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6/12/2024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6/12/2024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sv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3.sv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3.sv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16.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30.svg"/></Relationships>
</file>

<file path=ppt/slides/_rels/slide4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29.png"/><Relationship Id="rId4" Type="http://schemas.openxmlformats.org/officeDocument/2006/relationships/image" Target="../media/image28.png"/></Relationships>
</file>

<file path=ppt/slides/_rels/slide4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5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5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5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5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6.png"/></Relationships>
</file>

<file path=ppt/slides/_rels/slide5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49.pn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5.png"/><Relationship Id="rId4" Type="http://schemas.openxmlformats.org/officeDocument/2006/relationships/image" Target="../media/image4.sv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US"/>
          </a:p>
        </p:txBody>
      </p:sp>
      <p:sp>
        <p:nvSpPr>
          <p:cNvPr id="3" name="Freeform 3"/>
          <p:cNvSpPr/>
          <p:nvPr/>
        </p:nvSpPr>
        <p:spPr>
          <a:xfrm rot="7659121">
            <a:off x="15091031" y="5585714"/>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sp>
        <p:nvSpPr>
          <p:cNvPr id="4" name="Freeform 4"/>
          <p:cNvSpPr/>
          <p:nvPr/>
        </p:nvSpPr>
        <p:spPr>
          <a:xfrm>
            <a:off x="-3258071" y="-4629150"/>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grpSp>
        <p:nvGrpSpPr>
          <p:cNvPr id="5" name="Group 5"/>
          <p:cNvGrpSpPr/>
          <p:nvPr/>
        </p:nvGrpSpPr>
        <p:grpSpPr>
          <a:xfrm>
            <a:off x="4236347" y="3202251"/>
            <a:ext cx="9815307" cy="4208864"/>
            <a:chOff x="0" y="0"/>
            <a:chExt cx="1895495" cy="812800"/>
          </a:xfrm>
        </p:grpSpPr>
        <p:sp>
          <p:nvSpPr>
            <p:cNvPr id="6" name="Freeform 6"/>
            <p:cNvSpPr/>
            <p:nvPr/>
          </p:nvSpPr>
          <p:spPr>
            <a:xfrm>
              <a:off x="0" y="0"/>
              <a:ext cx="1895495" cy="812800"/>
            </a:xfrm>
            <a:custGeom>
              <a:avLst/>
              <a:gdLst/>
              <a:ahLst/>
              <a:cxnLst/>
              <a:rect l="l" t="t" r="r" b="b"/>
              <a:pathLst>
                <a:path w="1895495" h="812800">
                  <a:moveTo>
                    <a:pt x="0" y="0"/>
                  </a:moveTo>
                  <a:lnTo>
                    <a:pt x="1895495" y="0"/>
                  </a:lnTo>
                  <a:lnTo>
                    <a:pt x="1895495" y="812800"/>
                  </a:lnTo>
                  <a:lnTo>
                    <a:pt x="0" y="812800"/>
                  </a:lnTo>
                  <a:close/>
                </a:path>
              </a:pathLst>
            </a:custGeom>
            <a:solidFill>
              <a:srgbClr val="000000">
                <a:alpha val="0"/>
              </a:srgbClr>
            </a:solidFill>
            <a:ln w="38100" cap="sq">
              <a:solidFill>
                <a:srgbClr val="000000"/>
              </a:solidFill>
              <a:prstDash val="solid"/>
              <a:miter/>
            </a:ln>
          </p:spPr>
          <p:txBody>
            <a:bodyPr/>
            <a:lstStyle/>
            <a:p>
              <a:endParaRPr lang="en-US"/>
            </a:p>
          </p:txBody>
        </p:sp>
        <p:sp>
          <p:nvSpPr>
            <p:cNvPr id="7" name="TextBox 7"/>
            <p:cNvSpPr txBox="1"/>
            <p:nvPr/>
          </p:nvSpPr>
          <p:spPr>
            <a:xfrm>
              <a:off x="0" y="-19050"/>
              <a:ext cx="1895495" cy="831850"/>
            </a:xfrm>
            <a:prstGeom prst="rect">
              <a:avLst/>
            </a:prstGeom>
          </p:spPr>
          <p:txBody>
            <a:bodyPr lIns="50800" tIns="50800" rIns="50800" bIns="50800" rtlCol="0" anchor="ctr"/>
            <a:lstStyle/>
            <a:p>
              <a:pPr algn="ctr">
                <a:lnSpc>
                  <a:spcPts val="2860"/>
                </a:lnSpc>
              </a:pPr>
              <a:endParaRPr/>
            </a:p>
          </p:txBody>
        </p:sp>
      </p:grpSp>
      <p:sp>
        <p:nvSpPr>
          <p:cNvPr id="9" name="TextBox 9"/>
          <p:cNvSpPr txBox="1"/>
          <p:nvPr/>
        </p:nvSpPr>
        <p:spPr>
          <a:xfrm>
            <a:off x="4236347" y="4348786"/>
            <a:ext cx="9815307" cy="2766619"/>
          </a:xfrm>
          <a:prstGeom prst="rect">
            <a:avLst/>
          </a:prstGeom>
        </p:spPr>
        <p:txBody>
          <a:bodyPr lIns="0" tIns="0" rIns="0" bIns="0" rtlCol="0" anchor="t">
            <a:spAutoFit/>
          </a:bodyPr>
          <a:lstStyle/>
          <a:p>
            <a:pPr algn="ctr">
              <a:lnSpc>
                <a:spcPts val="22685"/>
              </a:lnSpc>
            </a:pPr>
            <a:r>
              <a:rPr lang="en-US" sz="16435" spc="1610">
                <a:solidFill>
                  <a:srgbClr val="231F20"/>
                </a:solidFill>
                <a:latin typeface="Oswald Bold" panose="00000800000000000000"/>
              </a:rPr>
              <a:t>PROJECT</a:t>
            </a:r>
          </a:p>
        </p:txBody>
      </p:sp>
      <p:sp>
        <p:nvSpPr>
          <p:cNvPr id="10" name="TextBox 10"/>
          <p:cNvSpPr txBox="1"/>
          <p:nvPr/>
        </p:nvSpPr>
        <p:spPr>
          <a:xfrm>
            <a:off x="4236347" y="3438109"/>
            <a:ext cx="9815307" cy="1250315"/>
          </a:xfrm>
          <a:prstGeom prst="rect">
            <a:avLst/>
          </a:prstGeom>
        </p:spPr>
        <p:txBody>
          <a:bodyPr lIns="0" tIns="0" rIns="0" bIns="0" rtlCol="0" anchor="t">
            <a:spAutoFit/>
          </a:bodyPr>
          <a:lstStyle/>
          <a:p>
            <a:pPr algn="ctr">
              <a:lnSpc>
                <a:spcPts val="9750"/>
              </a:lnSpc>
            </a:pPr>
            <a:r>
              <a:rPr lang="en-US" sz="7065" spc="692">
                <a:solidFill>
                  <a:srgbClr val="231F20"/>
                </a:solidFill>
                <a:latin typeface="Oswald Bold" panose="00000800000000000000"/>
              </a:rPr>
              <a:t>TOURISM</a:t>
            </a:r>
          </a:p>
        </p:txBody>
      </p:sp>
      <p:sp>
        <p:nvSpPr>
          <p:cNvPr id="11" name="TextBox 11"/>
          <p:cNvSpPr txBox="1"/>
          <p:nvPr/>
        </p:nvSpPr>
        <p:spPr>
          <a:xfrm>
            <a:off x="2719596" y="7482578"/>
            <a:ext cx="12848809" cy="938530"/>
          </a:xfrm>
          <a:prstGeom prst="rect">
            <a:avLst/>
          </a:prstGeom>
        </p:spPr>
        <p:txBody>
          <a:bodyPr lIns="0" tIns="0" rIns="0" bIns="0" rtlCol="0" anchor="t">
            <a:spAutoFit/>
          </a:bodyPr>
          <a:lstStyle/>
          <a:p>
            <a:pPr algn="ctr">
              <a:lnSpc>
                <a:spcPts val="3660"/>
              </a:lnSpc>
            </a:pPr>
            <a:r>
              <a:rPr lang="en-US" altLang="zh-CN" sz="4000" dirty="0">
                <a:solidFill>
                  <a:schemeClr val="tx1"/>
                </a:solidFill>
                <a:ea typeface="Calibri" panose="020F0502020204030204" charset="0"/>
                <a:cs typeface="Calibri" panose="020F0502020204030204" charset="0"/>
                <a:sym typeface="+mn-ea"/>
              </a:rPr>
              <a:t>we are happy to introduce our project to you</a:t>
            </a:r>
            <a:endParaRPr lang="en-US" altLang="zh-CN" sz="4000" dirty="0">
              <a:solidFill>
                <a:schemeClr val="tx1"/>
              </a:solidFill>
              <a:ea typeface="Calibri" panose="020F0502020204030204" charset="0"/>
              <a:cs typeface="Calibri" panose="020F0502020204030204" charset="0"/>
            </a:endParaRPr>
          </a:p>
          <a:p>
            <a:pPr algn="ctr">
              <a:lnSpc>
                <a:spcPts val="3660"/>
              </a:lnSpc>
            </a:pPr>
            <a:r>
              <a:rPr lang="en-US" altLang="zh-CN" sz="4000" dirty="0">
                <a:solidFill>
                  <a:schemeClr val="tx1"/>
                </a:solidFill>
                <a:ea typeface="Calibri" panose="020F0502020204030204" charset="0"/>
                <a:cs typeface="Calibri" panose="020F0502020204030204" charset="0"/>
                <a:sym typeface="+mn-ea"/>
              </a:rPr>
              <a:t>and we hope that it nail your satisfaction</a:t>
            </a:r>
            <a:endParaRPr lang="en-US" altLang="zh-CN" sz="4000" spc="140" dirty="0">
              <a:solidFill>
                <a:schemeClr val="tx1"/>
              </a:solidFill>
              <a:latin typeface="Montserrat Classic Bold" panose="00000800000000000000"/>
              <a:ea typeface="Calibri" panose="020F0502020204030204" charset="0"/>
              <a:cs typeface="Calibri" panose="020F0502020204030204" charset="0"/>
              <a:sym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US"/>
          </a:p>
        </p:txBody>
      </p:sp>
      <p:grpSp>
        <p:nvGrpSpPr>
          <p:cNvPr id="3" name="Group 3"/>
          <p:cNvGrpSpPr/>
          <p:nvPr/>
        </p:nvGrpSpPr>
        <p:grpSpPr>
          <a:xfrm>
            <a:off x="0" y="0"/>
            <a:ext cx="18288000" cy="3086100"/>
            <a:chOff x="0" y="0"/>
            <a:chExt cx="4816593" cy="812800"/>
          </a:xfrm>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A1A1A"/>
            </a:solidFill>
          </p:spPr>
          <p:txBody>
            <a:bodyPr/>
            <a:lstStyle/>
            <a:p>
              <a:endParaRPr lang="en-US"/>
            </a:p>
          </p:txBody>
        </p:sp>
        <p:sp>
          <p:nvSpPr>
            <p:cNvPr id="5" name="TextBox 5"/>
            <p:cNvSpPr txBox="1"/>
            <p:nvPr/>
          </p:nvSpPr>
          <p:spPr>
            <a:xfrm>
              <a:off x="0" y="-19050"/>
              <a:ext cx="4816593" cy="831850"/>
            </a:xfrm>
            <a:prstGeom prst="rect">
              <a:avLst/>
            </a:prstGeom>
          </p:spPr>
          <p:txBody>
            <a:bodyPr lIns="50800" tIns="50800" rIns="50800" bIns="50800" rtlCol="0" anchor="ctr"/>
            <a:lstStyle/>
            <a:p>
              <a:pPr algn="ctr">
                <a:lnSpc>
                  <a:spcPts val="2860"/>
                </a:lnSpc>
              </a:pPr>
              <a:endParaRPr/>
            </a:p>
          </p:txBody>
        </p:sp>
      </p:grpSp>
      <p:sp>
        <p:nvSpPr>
          <p:cNvPr id="6" name="Freeform 6"/>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sp>
        <p:nvSpPr>
          <p:cNvPr id="7" name="Freeform 7"/>
          <p:cNvSpPr/>
          <p:nvPr/>
        </p:nvSpPr>
        <p:spPr>
          <a:xfrm>
            <a:off x="-2851369"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sp>
        <p:nvSpPr>
          <p:cNvPr id="8" name="Freeform 8"/>
          <p:cNvSpPr/>
          <p:nvPr/>
        </p:nvSpPr>
        <p:spPr>
          <a:xfrm>
            <a:off x="2163000" y="3914157"/>
            <a:ext cx="4473739" cy="2443073"/>
          </a:xfrm>
          <a:custGeom>
            <a:avLst/>
            <a:gdLst/>
            <a:ahLst/>
            <a:cxnLst/>
            <a:rect l="l" t="t" r="r" b="b"/>
            <a:pathLst>
              <a:path w="4473739" h="2443073">
                <a:moveTo>
                  <a:pt x="0" y="0"/>
                </a:moveTo>
                <a:lnTo>
                  <a:pt x="4473739" y="0"/>
                </a:lnTo>
                <a:lnTo>
                  <a:pt x="4473739" y="2443073"/>
                </a:lnTo>
                <a:lnTo>
                  <a:pt x="0" y="2443073"/>
                </a:lnTo>
                <a:lnTo>
                  <a:pt x="0" y="0"/>
                </a:lnTo>
                <a:close/>
              </a:path>
            </a:pathLst>
          </a:custGeom>
          <a:blipFill>
            <a:blip r:embed="rId5"/>
            <a:stretch>
              <a:fillRect t="-3528" b="-18474"/>
            </a:stretch>
          </a:blipFill>
        </p:spPr>
        <p:txBody>
          <a:bodyPr/>
          <a:lstStyle/>
          <a:p>
            <a:endParaRPr lang="en-US"/>
          </a:p>
        </p:txBody>
      </p:sp>
      <p:grpSp>
        <p:nvGrpSpPr>
          <p:cNvPr id="9" name="Group 9"/>
          <p:cNvGrpSpPr/>
          <p:nvPr/>
        </p:nvGrpSpPr>
        <p:grpSpPr>
          <a:xfrm>
            <a:off x="2163000" y="3442596"/>
            <a:ext cx="4473739" cy="636748"/>
            <a:chOff x="0" y="0"/>
            <a:chExt cx="1178269" cy="167703"/>
          </a:xfrm>
        </p:grpSpPr>
        <p:sp>
          <p:nvSpPr>
            <p:cNvPr id="10" name="Freeform 10"/>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A1A1A"/>
            </a:solidFill>
          </p:spPr>
          <p:txBody>
            <a:bodyPr/>
            <a:lstStyle/>
            <a:p>
              <a:endParaRPr lang="en-US"/>
            </a:p>
          </p:txBody>
        </p:sp>
        <p:sp>
          <p:nvSpPr>
            <p:cNvPr id="11" name="TextBox 11"/>
            <p:cNvSpPr txBox="1"/>
            <p:nvPr/>
          </p:nvSpPr>
          <p:spPr>
            <a:xfrm>
              <a:off x="0" y="-57150"/>
              <a:ext cx="1178269" cy="224853"/>
            </a:xfrm>
            <a:prstGeom prst="rect">
              <a:avLst/>
            </a:prstGeom>
          </p:spPr>
          <p:txBody>
            <a:bodyPr lIns="50800" tIns="50800" rIns="50800" bIns="50800" rtlCol="0" anchor="ctr"/>
            <a:lstStyle/>
            <a:p>
              <a:pPr marL="0" lvl="0" indent="0" algn="ctr">
                <a:lnSpc>
                  <a:spcPts val="4115"/>
                </a:lnSpc>
                <a:spcBef>
                  <a:spcPct val="0"/>
                </a:spcBef>
              </a:pPr>
              <a:r>
                <a:rPr lang="en-US" sz="2980" spc="29">
                  <a:solidFill>
                    <a:srgbClr val="FFFFFF"/>
                  </a:solidFill>
                  <a:latin typeface="+mj-lt"/>
                  <a:cs typeface="+mj-lt"/>
                </a:rPr>
                <a:t>FLOWXO</a:t>
              </a:r>
            </a:p>
          </p:txBody>
        </p:sp>
      </p:grpSp>
      <p:sp>
        <p:nvSpPr>
          <p:cNvPr id="12" name="TextBox 12"/>
          <p:cNvSpPr txBox="1"/>
          <p:nvPr/>
        </p:nvSpPr>
        <p:spPr>
          <a:xfrm>
            <a:off x="3690980" y="1232286"/>
            <a:ext cx="10906040" cy="1308563"/>
          </a:xfrm>
          <a:prstGeom prst="rect">
            <a:avLst/>
          </a:prstGeom>
        </p:spPr>
        <p:txBody>
          <a:bodyPr lIns="0" tIns="0" rIns="0" bIns="0" rtlCol="0" anchor="t">
            <a:spAutoFit/>
          </a:bodyPr>
          <a:lstStyle/>
          <a:p>
            <a:pPr algn="ctr">
              <a:lnSpc>
                <a:spcPts val="11080"/>
              </a:lnSpc>
            </a:pPr>
            <a:r>
              <a:rPr lang="en-US" sz="8030" spc="786" dirty="0">
                <a:solidFill>
                  <a:schemeClr val="bg1">
                    <a:lumMod val="85000"/>
                  </a:schemeClr>
                </a:solidFill>
                <a:latin typeface="Oswald Bold" panose="00000800000000000000"/>
              </a:rPr>
              <a:t>SECOND FLOWXO</a:t>
            </a:r>
          </a:p>
        </p:txBody>
      </p:sp>
      <p:grpSp>
        <p:nvGrpSpPr>
          <p:cNvPr id="13" name="Group 13"/>
          <p:cNvGrpSpPr/>
          <p:nvPr/>
        </p:nvGrpSpPr>
        <p:grpSpPr>
          <a:xfrm>
            <a:off x="6893475" y="3510391"/>
            <a:ext cx="9034431" cy="2808103"/>
            <a:chOff x="0" y="0"/>
            <a:chExt cx="1744696" cy="542290"/>
          </a:xfrm>
        </p:grpSpPr>
        <p:sp>
          <p:nvSpPr>
            <p:cNvPr id="14" name="Freeform 14"/>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cap="sq">
              <a:solidFill>
                <a:srgbClr val="000000"/>
              </a:solidFill>
              <a:prstDash val="solid"/>
              <a:miter/>
            </a:ln>
          </p:spPr>
          <p:txBody>
            <a:bodyPr/>
            <a:lstStyle/>
            <a:p>
              <a:endParaRPr lang="en-US"/>
            </a:p>
          </p:txBody>
        </p:sp>
        <p:sp>
          <p:nvSpPr>
            <p:cNvPr id="15" name="TextBox 15"/>
            <p:cNvSpPr txBox="1"/>
            <p:nvPr/>
          </p:nvSpPr>
          <p:spPr>
            <a:xfrm>
              <a:off x="0" y="-19050"/>
              <a:ext cx="1744696" cy="561340"/>
            </a:xfrm>
            <a:prstGeom prst="rect">
              <a:avLst/>
            </a:prstGeom>
          </p:spPr>
          <p:txBody>
            <a:bodyPr lIns="50800" tIns="50800" rIns="50800" bIns="50800" rtlCol="0" anchor="ctr"/>
            <a:lstStyle/>
            <a:p>
              <a:pPr algn="ctr">
                <a:lnSpc>
                  <a:spcPts val="2860"/>
                </a:lnSpc>
              </a:pPr>
              <a:endParaRPr/>
            </a:p>
          </p:txBody>
        </p:sp>
      </p:grpSp>
      <p:sp>
        <p:nvSpPr>
          <p:cNvPr id="16" name="TextBox 16"/>
          <p:cNvSpPr txBox="1"/>
          <p:nvPr/>
        </p:nvSpPr>
        <p:spPr>
          <a:xfrm>
            <a:off x="6934472" y="3864461"/>
            <a:ext cx="8900334" cy="350520"/>
          </a:xfrm>
          <a:prstGeom prst="rect">
            <a:avLst/>
          </a:prstGeom>
        </p:spPr>
        <p:txBody>
          <a:bodyPr lIns="0" tIns="0" rIns="0" bIns="0" rtlCol="0" anchor="t">
            <a:spAutoFit/>
          </a:bodyPr>
          <a:lstStyle/>
          <a:p>
            <a:pPr marL="427990" lvl="1" indent="-213995">
              <a:lnSpc>
                <a:spcPts val="2735"/>
              </a:lnSpc>
              <a:buFont typeface="Arial" panose="020B0604020202020204"/>
              <a:buChar char="•"/>
            </a:pPr>
            <a:r>
              <a:rPr lang="en-US" sz="1980" spc="194">
                <a:solidFill>
                  <a:srgbClr val="231F20"/>
                </a:solidFill>
                <a:latin typeface="DM Sans"/>
              </a:rPr>
              <a:t>Being too friendly shows a level of unprofessionalism</a:t>
            </a:r>
          </a:p>
        </p:txBody>
      </p:sp>
      <p:sp>
        <p:nvSpPr>
          <p:cNvPr id="17" name="Freeform 17"/>
          <p:cNvSpPr/>
          <p:nvPr/>
        </p:nvSpPr>
        <p:spPr>
          <a:xfrm>
            <a:off x="11429741" y="7076793"/>
            <a:ext cx="4473739" cy="2443073"/>
          </a:xfrm>
          <a:custGeom>
            <a:avLst/>
            <a:gdLst/>
            <a:ahLst/>
            <a:cxnLst/>
            <a:rect l="l" t="t" r="r" b="b"/>
            <a:pathLst>
              <a:path w="4473739" h="2443073">
                <a:moveTo>
                  <a:pt x="0" y="0"/>
                </a:moveTo>
                <a:lnTo>
                  <a:pt x="4473739" y="0"/>
                </a:lnTo>
                <a:lnTo>
                  <a:pt x="4473739" y="2443073"/>
                </a:lnTo>
                <a:lnTo>
                  <a:pt x="0" y="2443073"/>
                </a:lnTo>
                <a:lnTo>
                  <a:pt x="0" y="0"/>
                </a:lnTo>
                <a:close/>
              </a:path>
            </a:pathLst>
          </a:custGeom>
          <a:blipFill rotWithShape="1">
            <a:blip r:embed="rId6"/>
            <a:stretch>
              <a:fillRect t="-11039" b="-11039"/>
            </a:stretch>
          </a:blipFill>
        </p:spPr>
        <p:txBody>
          <a:bodyPr/>
          <a:lstStyle/>
          <a:p>
            <a:endParaRPr lang="en-US"/>
          </a:p>
        </p:txBody>
      </p:sp>
      <p:grpSp>
        <p:nvGrpSpPr>
          <p:cNvPr id="18" name="Group 18"/>
          <p:cNvGrpSpPr/>
          <p:nvPr/>
        </p:nvGrpSpPr>
        <p:grpSpPr>
          <a:xfrm>
            <a:off x="11353540" y="6396495"/>
            <a:ext cx="4530890" cy="853740"/>
            <a:chOff x="-15052" y="-28384"/>
            <a:chExt cx="1193321" cy="224853"/>
          </a:xfrm>
        </p:grpSpPr>
        <p:sp>
          <p:nvSpPr>
            <p:cNvPr id="19" name="Freeform 19"/>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A1A1A"/>
            </a:solidFill>
          </p:spPr>
          <p:txBody>
            <a:bodyPr/>
            <a:lstStyle/>
            <a:p>
              <a:endParaRPr lang="en-US"/>
            </a:p>
          </p:txBody>
        </p:sp>
        <p:sp>
          <p:nvSpPr>
            <p:cNvPr id="20" name="TextBox 20"/>
            <p:cNvSpPr txBox="1"/>
            <p:nvPr/>
          </p:nvSpPr>
          <p:spPr>
            <a:xfrm>
              <a:off x="-15052" y="-28384"/>
              <a:ext cx="1178269" cy="224853"/>
            </a:xfrm>
            <a:prstGeom prst="rect">
              <a:avLst/>
            </a:prstGeom>
          </p:spPr>
          <p:txBody>
            <a:bodyPr lIns="50800" tIns="50800" rIns="50800" bIns="50800" rtlCol="0" anchor="ctr"/>
            <a:lstStyle/>
            <a:p>
              <a:pPr marL="0" lvl="0" indent="0" algn="ctr">
                <a:lnSpc>
                  <a:spcPts val="4115"/>
                </a:lnSpc>
                <a:spcBef>
                  <a:spcPct val="0"/>
                </a:spcBef>
              </a:pPr>
              <a:r>
                <a:rPr lang="en-US" sz="2980" spc="29">
                  <a:solidFill>
                    <a:srgbClr val="FFFFFF"/>
                  </a:solidFill>
                  <a:latin typeface="+mj-lt"/>
                  <a:cs typeface="+mj-lt"/>
                </a:rPr>
                <a:t>OUR PROJECT</a:t>
              </a:r>
            </a:p>
          </p:txBody>
        </p:sp>
      </p:grpSp>
      <p:grpSp>
        <p:nvGrpSpPr>
          <p:cNvPr id="21" name="Group 21"/>
          <p:cNvGrpSpPr/>
          <p:nvPr/>
        </p:nvGrpSpPr>
        <p:grpSpPr>
          <a:xfrm>
            <a:off x="2179166" y="6572062"/>
            <a:ext cx="9034431" cy="2808103"/>
            <a:chOff x="0" y="0"/>
            <a:chExt cx="1744696" cy="542290"/>
          </a:xfrm>
        </p:grpSpPr>
        <p:sp>
          <p:nvSpPr>
            <p:cNvPr id="22" name="Freeform 22"/>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cap="sq">
              <a:solidFill>
                <a:srgbClr val="000000"/>
              </a:solidFill>
              <a:prstDash val="solid"/>
              <a:miter/>
            </a:ln>
          </p:spPr>
          <p:txBody>
            <a:bodyPr/>
            <a:lstStyle/>
            <a:p>
              <a:endParaRPr lang="en-US"/>
            </a:p>
          </p:txBody>
        </p:sp>
        <p:sp>
          <p:nvSpPr>
            <p:cNvPr id="23" name="TextBox 23"/>
            <p:cNvSpPr txBox="1"/>
            <p:nvPr/>
          </p:nvSpPr>
          <p:spPr>
            <a:xfrm>
              <a:off x="0" y="-19050"/>
              <a:ext cx="1744696" cy="561340"/>
            </a:xfrm>
            <a:prstGeom prst="rect">
              <a:avLst/>
            </a:prstGeom>
          </p:spPr>
          <p:txBody>
            <a:bodyPr lIns="50800" tIns="50800" rIns="50800" bIns="50800" rtlCol="0" anchor="ctr"/>
            <a:lstStyle/>
            <a:p>
              <a:pPr algn="ctr">
                <a:lnSpc>
                  <a:spcPts val="2860"/>
                </a:lnSpc>
              </a:pPr>
              <a:endParaRPr/>
            </a:p>
          </p:txBody>
        </p:sp>
      </p:grpSp>
      <p:sp>
        <p:nvSpPr>
          <p:cNvPr id="25" name="Text Box 24"/>
          <p:cNvSpPr txBox="1"/>
          <p:nvPr/>
        </p:nvSpPr>
        <p:spPr>
          <a:xfrm>
            <a:off x="2372995" y="6802755"/>
            <a:ext cx="8523605" cy="953135"/>
          </a:xfrm>
          <a:prstGeom prst="rect">
            <a:avLst/>
          </a:prstGeom>
          <a:noFill/>
        </p:spPr>
        <p:txBody>
          <a:bodyPr wrap="square" rtlCol="0">
            <a:spAutoFit/>
          </a:bodyPr>
          <a:lstStyle/>
          <a:p>
            <a:pPr marL="0" lvl="1"/>
            <a:r>
              <a:rPr lang="en-US" sz="2800"/>
              <a:t>USER GET ONLY WHAT HE WANT WITH PROFESSIONAL OUTPUT</a:t>
            </a:r>
            <a:endParaRPr lang="en-US" sz="2000"/>
          </a:p>
        </p:txBody>
      </p:sp>
    </p:spTree>
  </p:cSld>
  <p:clrMapOvr>
    <a:masterClrMapping/>
  </p:clrMapOvr>
  <p:transition spd="slow">
    <p:comb/>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US"/>
          </a:p>
        </p:txBody>
      </p:sp>
      <p:grpSp>
        <p:nvGrpSpPr>
          <p:cNvPr id="3" name="Group 3"/>
          <p:cNvGrpSpPr/>
          <p:nvPr/>
        </p:nvGrpSpPr>
        <p:grpSpPr>
          <a:xfrm>
            <a:off x="0" y="0"/>
            <a:ext cx="18288000" cy="3086100"/>
            <a:chOff x="0" y="0"/>
            <a:chExt cx="4816593" cy="812800"/>
          </a:xfrm>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A1A1A"/>
            </a:solidFill>
          </p:spPr>
          <p:txBody>
            <a:bodyPr/>
            <a:lstStyle/>
            <a:p>
              <a:endParaRPr lang="en-US"/>
            </a:p>
          </p:txBody>
        </p:sp>
        <p:sp>
          <p:nvSpPr>
            <p:cNvPr id="5" name="TextBox 5"/>
            <p:cNvSpPr txBox="1"/>
            <p:nvPr/>
          </p:nvSpPr>
          <p:spPr>
            <a:xfrm>
              <a:off x="0" y="-19050"/>
              <a:ext cx="4816593" cy="831850"/>
            </a:xfrm>
            <a:prstGeom prst="rect">
              <a:avLst/>
            </a:prstGeom>
          </p:spPr>
          <p:txBody>
            <a:bodyPr lIns="50800" tIns="50800" rIns="50800" bIns="50800" rtlCol="0" anchor="ctr"/>
            <a:lstStyle/>
            <a:p>
              <a:pPr algn="ctr">
                <a:lnSpc>
                  <a:spcPts val="2860"/>
                </a:lnSpc>
              </a:pPr>
              <a:endParaRPr/>
            </a:p>
          </p:txBody>
        </p:sp>
      </p:grpSp>
      <p:sp>
        <p:nvSpPr>
          <p:cNvPr id="6" name="Freeform 6"/>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sp>
        <p:nvSpPr>
          <p:cNvPr id="7" name="Freeform 7"/>
          <p:cNvSpPr/>
          <p:nvPr/>
        </p:nvSpPr>
        <p:spPr>
          <a:xfrm>
            <a:off x="-2851369"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sp>
        <p:nvSpPr>
          <p:cNvPr id="8" name="Freeform 8"/>
          <p:cNvSpPr/>
          <p:nvPr/>
        </p:nvSpPr>
        <p:spPr>
          <a:xfrm>
            <a:off x="2163000" y="3914157"/>
            <a:ext cx="4473739" cy="2443073"/>
          </a:xfrm>
          <a:custGeom>
            <a:avLst/>
            <a:gdLst/>
            <a:ahLst/>
            <a:cxnLst/>
            <a:rect l="l" t="t" r="r" b="b"/>
            <a:pathLst>
              <a:path w="4473739" h="2443073">
                <a:moveTo>
                  <a:pt x="0" y="0"/>
                </a:moveTo>
                <a:lnTo>
                  <a:pt x="4473739" y="0"/>
                </a:lnTo>
                <a:lnTo>
                  <a:pt x="4473739" y="2443073"/>
                </a:lnTo>
                <a:lnTo>
                  <a:pt x="0" y="2443073"/>
                </a:lnTo>
                <a:lnTo>
                  <a:pt x="0" y="0"/>
                </a:lnTo>
                <a:close/>
              </a:path>
            </a:pathLst>
          </a:custGeom>
          <a:blipFill>
            <a:blip r:embed="rId5"/>
            <a:stretch>
              <a:fillRect t="-3528" b="-18474"/>
            </a:stretch>
          </a:blipFill>
        </p:spPr>
        <p:txBody>
          <a:bodyPr/>
          <a:lstStyle/>
          <a:p>
            <a:endParaRPr lang="en-US"/>
          </a:p>
        </p:txBody>
      </p:sp>
      <p:grpSp>
        <p:nvGrpSpPr>
          <p:cNvPr id="9" name="Group 9"/>
          <p:cNvGrpSpPr/>
          <p:nvPr/>
        </p:nvGrpSpPr>
        <p:grpSpPr>
          <a:xfrm>
            <a:off x="2163000" y="3442596"/>
            <a:ext cx="4473739" cy="636748"/>
            <a:chOff x="0" y="0"/>
            <a:chExt cx="1178269" cy="167703"/>
          </a:xfrm>
        </p:grpSpPr>
        <p:sp>
          <p:nvSpPr>
            <p:cNvPr id="10" name="Freeform 10"/>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A1A1A"/>
            </a:solidFill>
          </p:spPr>
          <p:txBody>
            <a:bodyPr/>
            <a:lstStyle/>
            <a:p>
              <a:endParaRPr lang="en-US"/>
            </a:p>
          </p:txBody>
        </p:sp>
        <p:sp>
          <p:nvSpPr>
            <p:cNvPr id="11" name="TextBox 11"/>
            <p:cNvSpPr txBox="1"/>
            <p:nvPr/>
          </p:nvSpPr>
          <p:spPr>
            <a:xfrm>
              <a:off x="0" y="-57150"/>
              <a:ext cx="1178269" cy="224853"/>
            </a:xfrm>
            <a:prstGeom prst="rect">
              <a:avLst/>
            </a:prstGeom>
          </p:spPr>
          <p:txBody>
            <a:bodyPr lIns="50800" tIns="50800" rIns="50800" bIns="50800" rtlCol="0" anchor="ctr"/>
            <a:lstStyle/>
            <a:p>
              <a:pPr marL="0" lvl="0" indent="0" algn="ctr">
                <a:lnSpc>
                  <a:spcPts val="4115"/>
                </a:lnSpc>
                <a:spcBef>
                  <a:spcPct val="0"/>
                </a:spcBef>
              </a:pPr>
              <a:r>
                <a:rPr lang="en-US" sz="2975" spc="786">
                  <a:solidFill>
                    <a:srgbClr val="FFFFFF"/>
                  </a:solidFill>
                  <a:latin typeface="Oswald Bold" panose="00000800000000000000"/>
                  <a:sym typeface="+mn-ea"/>
                </a:rPr>
                <a:t>VERLOOP</a:t>
              </a:r>
              <a:endParaRPr lang="en-US" sz="2980" spc="29">
                <a:solidFill>
                  <a:srgbClr val="FFFFFF"/>
                </a:solidFill>
                <a:latin typeface="+mj-lt"/>
                <a:cs typeface="+mj-lt"/>
              </a:endParaRPr>
            </a:p>
          </p:txBody>
        </p:sp>
      </p:grpSp>
      <p:sp>
        <p:nvSpPr>
          <p:cNvPr id="12" name="TextBox 12"/>
          <p:cNvSpPr txBox="1"/>
          <p:nvPr/>
        </p:nvSpPr>
        <p:spPr>
          <a:xfrm>
            <a:off x="3690980" y="1232286"/>
            <a:ext cx="10906040" cy="1308563"/>
          </a:xfrm>
          <a:prstGeom prst="rect">
            <a:avLst/>
          </a:prstGeom>
        </p:spPr>
        <p:txBody>
          <a:bodyPr lIns="0" tIns="0" rIns="0" bIns="0" rtlCol="0" anchor="t">
            <a:spAutoFit/>
          </a:bodyPr>
          <a:lstStyle/>
          <a:p>
            <a:pPr algn="ctr">
              <a:lnSpc>
                <a:spcPts val="11080"/>
              </a:lnSpc>
            </a:pPr>
            <a:r>
              <a:rPr lang="en-US" sz="8030" spc="786" dirty="0">
                <a:solidFill>
                  <a:schemeClr val="bg1">
                    <a:lumMod val="85000"/>
                  </a:schemeClr>
                </a:solidFill>
                <a:latin typeface="Oswald Bold" panose="00000800000000000000"/>
              </a:rPr>
              <a:t>THIRD VERLOOP</a:t>
            </a:r>
          </a:p>
        </p:txBody>
      </p:sp>
      <p:grpSp>
        <p:nvGrpSpPr>
          <p:cNvPr id="13" name="Group 13"/>
          <p:cNvGrpSpPr/>
          <p:nvPr/>
        </p:nvGrpSpPr>
        <p:grpSpPr>
          <a:xfrm>
            <a:off x="6893475" y="3510391"/>
            <a:ext cx="9034431" cy="2808103"/>
            <a:chOff x="0" y="0"/>
            <a:chExt cx="1744696" cy="542290"/>
          </a:xfrm>
        </p:grpSpPr>
        <p:sp>
          <p:nvSpPr>
            <p:cNvPr id="14" name="Freeform 14"/>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cap="sq">
              <a:solidFill>
                <a:srgbClr val="000000"/>
              </a:solidFill>
              <a:prstDash val="solid"/>
              <a:miter/>
            </a:ln>
          </p:spPr>
          <p:txBody>
            <a:bodyPr/>
            <a:lstStyle/>
            <a:p>
              <a:endParaRPr lang="en-US"/>
            </a:p>
          </p:txBody>
        </p:sp>
        <p:sp>
          <p:nvSpPr>
            <p:cNvPr id="15" name="TextBox 15"/>
            <p:cNvSpPr txBox="1"/>
            <p:nvPr/>
          </p:nvSpPr>
          <p:spPr>
            <a:xfrm>
              <a:off x="0" y="-19050"/>
              <a:ext cx="1744696" cy="561340"/>
            </a:xfrm>
            <a:prstGeom prst="rect">
              <a:avLst/>
            </a:prstGeom>
          </p:spPr>
          <p:txBody>
            <a:bodyPr lIns="50800" tIns="50800" rIns="50800" bIns="50800" rtlCol="0" anchor="ctr"/>
            <a:lstStyle/>
            <a:p>
              <a:pPr algn="ctr">
                <a:lnSpc>
                  <a:spcPts val="2860"/>
                </a:lnSpc>
              </a:pPr>
              <a:endParaRPr/>
            </a:p>
          </p:txBody>
        </p:sp>
      </p:grpSp>
      <p:sp>
        <p:nvSpPr>
          <p:cNvPr id="16" name="TextBox 16"/>
          <p:cNvSpPr txBox="1"/>
          <p:nvPr/>
        </p:nvSpPr>
        <p:spPr>
          <a:xfrm>
            <a:off x="6934472" y="3864461"/>
            <a:ext cx="8900334" cy="1402715"/>
          </a:xfrm>
          <a:prstGeom prst="rect">
            <a:avLst/>
          </a:prstGeom>
        </p:spPr>
        <p:txBody>
          <a:bodyPr lIns="0" tIns="0" rIns="0" bIns="0" rtlCol="0" anchor="t">
            <a:spAutoFit/>
          </a:bodyPr>
          <a:lstStyle/>
          <a:p>
            <a:pPr marL="427990" lvl="1" indent="-213995">
              <a:lnSpc>
                <a:spcPts val="2735"/>
              </a:lnSpc>
              <a:buFont typeface="Arial" panose="020B0604020202020204"/>
              <a:buChar char="•"/>
            </a:pPr>
            <a:r>
              <a:rPr lang="en-US" sz="1980" spc="194">
                <a:solidFill>
                  <a:srgbClr val="231F20"/>
                </a:solidFill>
                <a:latin typeface="DM Sans"/>
              </a:rPr>
              <a:t>It has a lot of direction and tutorials which makes it difficult for the user to understand and use it.</a:t>
            </a:r>
          </a:p>
          <a:p>
            <a:pPr marL="427990" lvl="1" indent="-213995">
              <a:lnSpc>
                <a:spcPts val="2735"/>
              </a:lnSpc>
              <a:buFont typeface="Arial" panose="020B0604020202020204"/>
              <a:buChar char="•"/>
            </a:pPr>
            <a:endParaRPr lang="en-US" sz="1980" spc="194">
              <a:solidFill>
                <a:srgbClr val="231F20"/>
              </a:solidFill>
              <a:latin typeface="DM Sans"/>
            </a:endParaRPr>
          </a:p>
          <a:p>
            <a:pPr marL="427990" lvl="1" indent="-213995">
              <a:lnSpc>
                <a:spcPts val="2735"/>
              </a:lnSpc>
              <a:buFont typeface="Arial" panose="020B0604020202020204"/>
              <a:buChar char="•"/>
            </a:pPr>
            <a:r>
              <a:rPr lang="en-US" sz="1980" spc="194">
                <a:solidFill>
                  <a:srgbClr val="231F20"/>
                </a:solidFill>
                <a:latin typeface="DM Sans"/>
              </a:rPr>
              <a:t>The costs are too high as per the others in the market.</a:t>
            </a:r>
          </a:p>
        </p:txBody>
      </p:sp>
      <p:sp>
        <p:nvSpPr>
          <p:cNvPr id="17" name="Freeform 17"/>
          <p:cNvSpPr/>
          <p:nvPr/>
        </p:nvSpPr>
        <p:spPr>
          <a:xfrm>
            <a:off x="11429741" y="7076793"/>
            <a:ext cx="4473739" cy="2443073"/>
          </a:xfrm>
          <a:custGeom>
            <a:avLst/>
            <a:gdLst/>
            <a:ahLst/>
            <a:cxnLst/>
            <a:rect l="l" t="t" r="r" b="b"/>
            <a:pathLst>
              <a:path w="4473739" h="2443073">
                <a:moveTo>
                  <a:pt x="0" y="0"/>
                </a:moveTo>
                <a:lnTo>
                  <a:pt x="4473739" y="0"/>
                </a:lnTo>
                <a:lnTo>
                  <a:pt x="4473739" y="2443073"/>
                </a:lnTo>
                <a:lnTo>
                  <a:pt x="0" y="2443073"/>
                </a:lnTo>
                <a:lnTo>
                  <a:pt x="0" y="0"/>
                </a:lnTo>
                <a:close/>
              </a:path>
            </a:pathLst>
          </a:custGeom>
          <a:blipFill rotWithShape="1">
            <a:blip r:embed="rId6"/>
            <a:stretch>
              <a:fillRect t="-11039" b="-11039"/>
            </a:stretch>
          </a:blipFill>
        </p:spPr>
        <p:txBody>
          <a:bodyPr/>
          <a:lstStyle/>
          <a:p>
            <a:endParaRPr lang="en-US"/>
          </a:p>
        </p:txBody>
      </p:sp>
      <p:grpSp>
        <p:nvGrpSpPr>
          <p:cNvPr id="18" name="Group 18"/>
          <p:cNvGrpSpPr/>
          <p:nvPr/>
        </p:nvGrpSpPr>
        <p:grpSpPr>
          <a:xfrm>
            <a:off x="11353540" y="6396495"/>
            <a:ext cx="4530890" cy="853740"/>
            <a:chOff x="-15052" y="-28384"/>
            <a:chExt cx="1193321" cy="224853"/>
          </a:xfrm>
        </p:grpSpPr>
        <p:sp>
          <p:nvSpPr>
            <p:cNvPr id="19" name="Freeform 19"/>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A1A1A"/>
            </a:solidFill>
          </p:spPr>
          <p:txBody>
            <a:bodyPr/>
            <a:lstStyle/>
            <a:p>
              <a:endParaRPr lang="en-US"/>
            </a:p>
          </p:txBody>
        </p:sp>
        <p:sp>
          <p:nvSpPr>
            <p:cNvPr id="20" name="TextBox 20"/>
            <p:cNvSpPr txBox="1"/>
            <p:nvPr/>
          </p:nvSpPr>
          <p:spPr>
            <a:xfrm>
              <a:off x="-15052" y="-28384"/>
              <a:ext cx="1178269" cy="224853"/>
            </a:xfrm>
            <a:prstGeom prst="rect">
              <a:avLst/>
            </a:prstGeom>
          </p:spPr>
          <p:txBody>
            <a:bodyPr lIns="50800" tIns="50800" rIns="50800" bIns="50800" rtlCol="0" anchor="ctr"/>
            <a:lstStyle/>
            <a:p>
              <a:pPr marL="0" lvl="0" indent="0" algn="ctr">
                <a:lnSpc>
                  <a:spcPts val="4115"/>
                </a:lnSpc>
                <a:spcBef>
                  <a:spcPct val="0"/>
                </a:spcBef>
              </a:pPr>
              <a:r>
                <a:rPr lang="en-US" sz="2980" spc="29">
                  <a:solidFill>
                    <a:srgbClr val="FFFFFF"/>
                  </a:solidFill>
                  <a:latin typeface="+mj-lt"/>
                  <a:cs typeface="+mj-lt"/>
                </a:rPr>
                <a:t>OUR PROJECT</a:t>
              </a:r>
            </a:p>
          </p:txBody>
        </p:sp>
      </p:grpSp>
      <p:grpSp>
        <p:nvGrpSpPr>
          <p:cNvPr id="21" name="Group 21"/>
          <p:cNvGrpSpPr/>
          <p:nvPr/>
        </p:nvGrpSpPr>
        <p:grpSpPr>
          <a:xfrm>
            <a:off x="2179166" y="6572062"/>
            <a:ext cx="9034431" cy="2808103"/>
            <a:chOff x="0" y="0"/>
            <a:chExt cx="1744696" cy="542290"/>
          </a:xfrm>
        </p:grpSpPr>
        <p:sp>
          <p:nvSpPr>
            <p:cNvPr id="22" name="Freeform 22"/>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cap="sq">
              <a:solidFill>
                <a:srgbClr val="000000"/>
              </a:solidFill>
              <a:prstDash val="solid"/>
              <a:miter/>
            </a:ln>
          </p:spPr>
          <p:txBody>
            <a:bodyPr/>
            <a:lstStyle/>
            <a:p>
              <a:endParaRPr lang="en-US"/>
            </a:p>
          </p:txBody>
        </p:sp>
        <p:sp>
          <p:nvSpPr>
            <p:cNvPr id="23" name="TextBox 23"/>
            <p:cNvSpPr txBox="1"/>
            <p:nvPr/>
          </p:nvSpPr>
          <p:spPr>
            <a:xfrm>
              <a:off x="0" y="-19050"/>
              <a:ext cx="1744696" cy="561340"/>
            </a:xfrm>
            <a:prstGeom prst="rect">
              <a:avLst/>
            </a:prstGeom>
          </p:spPr>
          <p:txBody>
            <a:bodyPr lIns="50800" tIns="50800" rIns="50800" bIns="50800" rtlCol="0" anchor="ctr"/>
            <a:lstStyle/>
            <a:p>
              <a:pPr algn="ctr">
                <a:lnSpc>
                  <a:spcPts val="2860"/>
                </a:lnSpc>
              </a:pPr>
              <a:endParaRPr/>
            </a:p>
          </p:txBody>
        </p:sp>
      </p:grpSp>
      <p:sp>
        <p:nvSpPr>
          <p:cNvPr id="25" name="Text Box 24"/>
          <p:cNvSpPr txBox="1"/>
          <p:nvPr/>
        </p:nvSpPr>
        <p:spPr>
          <a:xfrm>
            <a:off x="2372995" y="6802755"/>
            <a:ext cx="8523605" cy="1814830"/>
          </a:xfrm>
          <a:prstGeom prst="rect">
            <a:avLst/>
          </a:prstGeom>
          <a:noFill/>
        </p:spPr>
        <p:txBody>
          <a:bodyPr wrap="square" rtlCol="0">
            <a:spAutoFit/>
          </a:bodyPr>
          <a:lstStyle/>
          <a:p>
            <a:pPr marL="0" lvl="1"/>
            <a:r>
              <a:rPr lang="en-US" sz="2800"/>
              <a:t>IT HAS WELL DEFIEND EASY STEPS THAT DON’T BOTHER THE USER</a:t>
            </a:r>
          </a:p>
          <a:p>
            <a:pPr marL="0" lvl="1"/>
            <a:endParaRPr lang="en-US" sz="2800"/>
          </a:p>
          <a:p>
            <a:pPr marL="0" lvl="1"/>
            <a:r>
              <a:rPr lang="en-US" sz="2800"/>
              <a:t>IT’S TOTALY FREE</a:t>
            </a:r>
          </a:p>
        </p:txBody>
      </p:sp>
    </p:spTree>
  </p:cSld>
  <p:clrMapOvr>
    <a:masterClrMapping/>
  </p:clrMapOvr>
  <p:transition spd="slow">
    <p:comb/>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US"/>
          </a:p>
        </p:txBody>
      </p:sp>
      <p:grpSp>
        <p:nvGrpSpPr>
          <p:cNvPr id="3" name="Group 3"/>
          <p:cNvGrpSpPr/>
          <p:nvPr/>
        </p:nvGrpSpPr>
        <p:grpSpPr>
          <a:xfrm>
            <a:off x="0" y="0"/>
            <a:ext cx="18288000" cy="3086100"/>
            <a:chOff x="0" y="0"/>
            <a:chExt cx="4816593" cy="812800"/>
          </a:xfrm>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A1A1A"/>
            </a:solidFill>
          </p:spPr>
          <p:txBody>
            <a:bodyPr/>
            <a:lstStyle/>
            <a:p>
              <a:endParaRPr lang="en-US"/>
            </a:p>
          </p:txBody>
        </p:sp>
        <p:sp>
          <p:nvSpPr>
            <p:cNvPr id="5" name="TextBox 5"/>
            <p:cNvSpPr txBox="1"/>
            <p:nvPr/>
          </p:nvSpPr>
          <p:spPr>
            <a:xfrm>
              <a:off x="0" y="-19050"/>
              <a:ext cx="4816593" cy="831850"/>
            </a:xfrm>
            <a:prstGeom prst="rect">
              <a:avLst/>
            </a:prstGeom>
          </p:spPr>
          <p:txBody>
            <a:bodyPr lIns="50800" tIns="50800" rIns="50800" bIns="50800" rtlCol="0" anchor="ctr"/>
            <a:lstStyle/>
            <a:p>
              <a:pPr algn="ctr">
                <a:lnSpc>
                  <a:spcPts val="2860"/>
                </a:lnSpc>
              </a:pPr>
              <a:endParaRPr/>
            </a:p>
          </p:txBody>
        </p:sp>
      </p:grpSp>
      <p:sp>
        <p:nvSpPr>
          <p:cNvPr id="6" name="Freeform 6"/>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sp>
        <p:nvSpPr>
          <p:cNvPr id="7" name="Freeform 7"/>
          <p:cNvSpPr/>
          <p:nvPr/>
        </p:nvSpPr>
        <p:spPr>
          <a:xfrm>
            <a:off x="-2851369"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sp>
        <p:nvSpPr>
          <p:cNvPr id="8" name="Freeform 8"/>
          <p:cNvSpPr/>
          <p:nvPr/>
        </p:nvSpPr>
        <p:spPr>
          <a:xfrm>
            <a:off x="2163000" y="3914157"/>
            <a:ext cx="4473739" cy="2443073"/>
          </a:xfrm>
          <a:custGeom>
            <a:avLst/>
            <a:gdLst/>
            <a:ahLst/>
            <a:cxnLst/>
            <a:rect l="l" t="t" r="r" b="b"/>
            <a:pathLst>
              <a:path w="4473739" h="2443073">
                <a:moveTo>
                  <a:pt x="0" y="0"/>
                </a:moveTo>
                <a:lnTo>
                  <a:pt x="4473739" y="0"/>
                </a:lnTo>
                <a:lnTo>
                  <a:pt x="4473739" y="2443073"/>
                </a:lnTo>
                <a:lnTo>
                  <a:pt x="0" y="2443073"/>
                </a:lnTo>
                <a:lnTo>
                  <a:pt x="0" y="0"/>
                </a:lnTo>
                <a:close/>
              </a:path>
            </a:pathLst>
          </a:custGeom>
          <a:blipFill>
            <a:blip r:embed="rId5"/>
            <a:stretch>
              <a:fillRect t="-3528" b="-18474"/>
            </a:stretch>
          </a:blipFill>
        </p:spPr>
        <p:txBody>
          <a:bodyPr/>
          <a:lstStyle/>
          <a:p>
            <a:endParaRPr lang="en-US"/>
          </a:p>
        </p:txBody>
      </p:sp>
      <p:grpSp>
        <p:nvGrpSpPr>
          <p:cNvPr id="9" name="Group 9"/>
          <p:cNvGrpSpPr/>
          <p:nvPr/>
        </p:nvGrpSpPr>
        <p:grpSpPr>
          <a:xfrm>
            <a:off x="2163000" y="3442596"/>
            <a:ext cx="4473739" cy="636748"/>
            <a:chOff x="0" y="0"/>
            <a:chExt cx="1178269" cy="167703"/>
          </a:xfrm>
        </p:grpSpPr>
        <p:sp>
          <p:nvSpPr>
            <p:cNvPr id="10" name="Freeform 10"/>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A1A1A"/>
            </a:solidFill>
          </p:spPr>
          <p:txBody>
            <a:bodyPr/>
            <a:lstStyle/>
            <a:p>
              <a:endParaRPr lang="en-US"/>
            </a:p>
          </p:txBody>
        </p:sp>
        <p:sp>
          <p:nvSpPr>
            <p:cNvPr id="11" name="TextBox 11"/>
            <p:cNvSpPr txBox="1"/>
            <p:nvPr/>
          </p:nvSpPr>
          <p:spPr>
            <a:xfrm>
              <a:off x="0" y="-57150"/>
              <a:ext cx="1178269" cy="224853"/>
            </a:xfrm>
            <a:prstGeom prst="rect">
              <a:avLst/>
            </a:prstGeom>
          </p:spPr>
          <p:txBody>
            <a:bodyPr lIns="50800" tIns="50800" rIns="50800" bIns="50800" rtlCol="0" anchor="ctr"/>
            <a:lstStyle/>
            <a:p>
              <a:pPr marL="0" lvl="0" indent="0" algn="ctr">
                <a:lnSpc>
                  <a:spcPts val="4115"/>
                </a:lnSpc>
                <a:spcBef>
                  <a:spcPct val="0"/>
                </a:spcBef>
              </a:pPr>
              <a:r>
                <a:rPr lang="en-US" sz="2980" spc="29">
                  <a:solidFill>
                    <a:srgbClr val="FFFFFF"/>
                  </a:solidFill>
                  <a:latin typeface="+mj-lt"/>
                  <a:cs typeface="+mj-lt"/>
                </a:rPr>
                <a:t>Chatfuel</a:t>
              </a:r>
            </a:p>
          </p:txBody>
        </p:sp>
      </p:grpSp>
      <p:sp>
        <p:nvSpPr>
          <p:cNvPr id="12" name="TextBox 12"/>
          <p:cNvSpPr txBox="1"/>
          <p:nvPr/>
        </p:nvSpPr>
        <p:spPr>
          <a:xfrm>
            <a:off x="3690980" y="1232286"/>
            <a:ext cx="10906040" cy="1308563"/>
          </a:xfrm>
          <a:prstGeom prst="rect">
            <a:avLst/>
          </a:prstGeom>
        </p:spPr>
        <p:txBody>
          <a:bodyPr lIns="0" tIns="0" rIns="0" bIns="0" rtlCol="0" anchor="t">
            <a:spAutoFit/>
          </a:bodyPr>
          <a:lstStyle/>
          <a:p>
            <a:pPr algn="ctr">
              <a:lnSpc>
                <a:spcPts val="11080"/>
              </a:lnSpc>
            </a:pPr>
            <a:r>
              <a:rPr lang="en-US" sz="8030" spc="786" dirty="0">
                <a:solidFill>
                  <a:schemeClr val="bg1">
                    <a:lumMod val="85000"/>
                  </a:schemeClr>
                </a:solidFill>
                <a:latin typeface="Oswald Bold" panose="00000800000000000000"/>
              </a:rPr>
              <a:t>FOURTH </a:t>
            </a:r>
            <a:r>
              <a:rPr lang="en-US" sz="8030" spc="786" dirty="0" err="1">
                <a:solidFill>
                  <a:schemeClr val="bg1">
                    <a:lumMod val="85000"/>
                  </a:schemeClr>
                </a:solidFill>
                <a:latin typeface="Oswald Bold" panose="00000800000000000000"/>
              </a:rPr>
              <a:t>Chatfuel</a:t>
            </a:r>
            <a:endParaRPr lang="en-US" sz="8030" spc="786" dirty="0">
              <a:solidFill>
                <a:schemeClr val="bg1">
                  <a:lumMod val="85000"/>
                </a:schemeClr>
              </a:solidFill>
              <a:latin typeface="Oswald Bold" panose="00000800000000000000"/>
            </a:endParaRPr>
          </a:p>
        </p:txBody>
      </p:sp>
      <p:grpSp>
        <p:nvGrpSpPr>
          <p:cNvPr id="13" name="Group 13"/>
          <p:cNvGrpSpPr/>
          <p:nvPr/>
        </p:nvGrpSpPr>
        <p:grpSpPr>
          <a:xfrm>
            <a:off x="6893475" y="3510391"/>
            <a:ext cx="9034431" cy="2808103"/>
            <a:chOff x="0" y="0"/>
            <a:chExt cx="1744696" cy="542290"/>
          </a:xfrm>
        </p:grpSpPr>
        <p:sp>
          <p:nvSpPr>
            <p:cNvPr id="14" name="Freeform 14"/>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cap="sq">
              <a:solidFill>
                <a:srgbClr val="000000"/>
              </a:solidFill>
              <a:prstDash val="solid"/>
              <a:miter/>
            </a:ln>
          </p:spPr>
          <p:txBody>
            <a:bodyPr/>
            <a:lstStyle/>
            <a:p>
              <a:endParaRPr lang="en-US"/>
            </a:p>
          </p:txBody>
        </p:sp>
        <p:sp>
          <p:nvSpPr>
            <p:cNvPr id="15" name="TextBox 15"/>
            <p:cNvSpPr txBox="1"/>
            <p:nvPr/>
          </p:nvSpPr>
          <p:spPr>
            <a:xfrm>
              <a:off x="0" y="-19050"/>
              <a:ext cx="1744696" cy="561340"/>
            </a:xfrm>
            <a:prstGeom prst="rect">
              <a:avLst/>
            </a:prstGeom>
          </p:spPr>
          <p:txBody>
            <a:bodyPr lIns="50800" tIns="50800" rIns="50800" bIns="50800" rtlCol="0" anchor="ctr"/>
            <a:lstStyle/>
            <a:p>
              <a:pPr algn="ctr">
                <a:lnSpc>
                  <a:spcPts val="2860"/>
                </a:lnSpc>
              </a:pPr>
              <a:endParaRPr/>
            </a:p>
          </p:txBody>
        </p:sp>
      </p:grpSp>
      <p:sp>
        <p:nvSpPr>
          <p:cNvPr id="16" name="TextBox 16"/>
          <p:cNvSpPr txBox="1"/>
          <p:nvPr/>
        </p:nvSpPr>
        <p:spPr>
          <a:xfrm>
            <a:off x="6934472" y="3864461"/>
            <a:ext cx="8900334" cy="1052195"/>
          </a:xfrm>
          <a:prstGeom prst="rect">
            <a:avLst/>
          </a:prstGeom>
        </p:spPr>
        <p:txBody>
          <a:bodyPr lIns="0" tIns="0" rIns="0" bIns="0" rtlCol="0" anchor="t">
            <a:spAutoFit/>
          </a:bodyPr>
          <a:lstStyle/>
          <a:p>
            <a:pPr marL="427990" lvl="1" indent="-213995">
              <a:lnSpc>
                <a:spcPts val="2735"/>
              </a:lnSpc>
              <a:buFont typeface="Arial" panose="020B0604020202020204"/>
              <a:buChar char="•"/>
            </a:pPr>
            <a:r>
              <a:rPr lang="en-US" sz="1980" spc="194">
                <a:solidFill>
                  <a:srgbClr val="231F20"/>
                </a:solidFill>
                <a:latin typeface="DM Sans"/>
              </a:rPr>
              <a:t>Documentation is poor. There is no support for subroutines, or jumping around a conversation.</a:t>
            </a:r>
          </a:p>
          <a:p>
            <a:pPr marL="213995" lvl="1" indent="0">
              <a:lnSpc>
                <a:spcPts val="2735"/>
              </a:lnSpc>
              <a:buFont typeface="Arial" panose="020B0604020202020204"/>
              <a:buNone/>
            </a:pPr>
            <a:endParaRPr lang="en-US" sz="1980" spc="194">
              <a:solidFill>
                <a:srgbClr val="231F20"/>
              </a:solidFill>
              <a:latin typeface="DM Sans"/>
            </a:endParaRPr>
          </a:p>
        </p:txBody>
      </p:sp>
      <p:sp>
        <p:nvSpPr>
          <p:cNvPr id="17" name="Freeform 17"/>
          <p:cNvSpPr/>
          <p:nvPr/>
        </p:nvSpPr>
        <p:spPr>
          <a:xfrm>
            <a:off x="11429741" y="7076793"/>
            <a:ext cx="4473739" cy="2443073"/>
          </a:xfrm>
          <a:custGeom>
            <a:avLst/>
            <a:gdLst/>
            <a:ahLst/>
            <a:cxnLst/>
            <a:rect l="l" t="t" r="r" b="b"/>
            <a:pathLst>
              <a:path w="4473739" h="2443073">
                <a:moveTo>
                  <a:pt x="0" y="0"/>
                </a:moveTo>
                <a:lnTo>
                  <a:pt x="4473739" y="0"/>
                </a:lnTo>
                <a:lnTo>
                  <a:pt x="4473739" y="2443073"/>
                </a:lnTo>
                <a:lnTo>
                  <a:pt x="0" y="2443073"/>
                </a:lnTo>
                <a:lnTo>
                  <a:pt x="0" y="0"/>
                </a:lnTo>
                <a:close/>
              </a:path>
            </a:pathLst>
          </a:custGeom>
          <a:blipFill rotWithShape="1">
            <a:blip r:embed="rId6"/>
            <a:stretch>
              <a:fillRect t="-11039" b="-11039"/>
            </a:stretch>
          </a:blipFill>
        </p:spPr>
        <p:txBody>
          <a:bodyPr/>
          <a:lstStyle/>
          <a:p>
            <a:endParaRPr lang="en-US"/>
          </a:p>
        </p:txBody>
      </p:sp>
      <p:grpSp>
        <p:nvGrpSpPr>
          <p:cNvPr id="18" name="Group 18"/>
          <p:cNvGrpSpPr/>
          <p:nvPr/>
        </p:nvGrpSpPr>
        <p:grpSpPr>
          <a:xfrm>
            <a:off x="11353540" y="6396495"/>
            <a:ext cx="4530890" cy="853740"/>
            <a:chOff x="-15052" y="-28384"/>
            <a:chExt cx="1193321" cy="224853"/>
          </a:xfrm>
        </p:grpSpPr>
        <p:sp>
          <p:nvSpPr>
            <p:cNvPr id="19" name="Freeform 19"/>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A1A1A"/>
            </a:solidFill>
          </p:spPr>
          <p:txBody>
            <a:bodyPr/>
            <a:lstStyle/>
            <a:p>
              <a:endParaRPr lang="en-US"/>
            </a:p>
          </p:txBody>
        </p:sp>
        <p:sp>
          <p:nvSpPr>
            <p:cNvPr id="20" name="TextBox 20"/>
            <p:cNvSpPr txBox="1"/>
            <p:nvPr/>
          </p:nvSpPr>
          <p:spPr>
            <a:xfrm>
              <a:off x="-15052" y="-28384"/>
              <a:ext cx="1178269" cy="224853"/>
            </a:xfrm>
            <a:prstGeom prst="rect">
              <a:avLst/>
            </a:prstGeom>
          </p:spPr>
          <p:txBody>
            <a:bodyPr lIns="50800" tIns="50800" rIns="50800" bIns="50800" rtlCol="0" anchor="ctr"/>
            <a:lstStyle/>
            <a:p>
              <a:pPr marL="0" lvl="0" indent="0" algn="ctr">
                <a:lnSpc>
                  <a:spcPts val="4115"/>
                </a:lnSpc>
                <a:spcBef>
                  <a:spcPct val="0"/>
                </a:spcBef>
              </a:pPr>
              <a:r>
                <a:rPr lang="en-US" sz="2980" spc="29">
                  <a:solidFill>
                    <a:srgbClr val="FFFFFF"/>
                  </a:solidFill>
                  <a:latin typeface="+mj-lt"/>
                  <a:cs typeface="+mj-lt"/>
                </a:rPr>
                <a:t>OUR PROJECT</a:t>
              </a:r>
            </a:p>
          </p:txBody>
        </p:sp>
      </p:grpSp>
      <p:grpSp>
        <p:nvGrpSpPr>
          <p:cNvPr id="21" name="Group 21"/>
          <p:cNvGrpSpPr/>
          <p:nvPr/>
        </p:nvGrpSpPr>
        <p:grpSpPr>
          <a:xfrm>
            <a:off x="2117571" y="6537772"/>
            <a:ext cx="9034431" cy="2808103"/>
            <a:chOff x="0" y="0"/>
            <a:chExt cx="1744696" cy="542290"/>
          </a:xfrm>
        </p:grpSpPr>
        <p:sp>
          <p:nvSpPr>
            <p:cNvPr id="22" name="Freeform 22"/>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cap="sq">
              <a:solidFill>
                <a:srgbClr val="000000"/>
              </a:solidFill>
              <a:prstDash val="solid"/>
              <a:miter/>
            </a:ln>
          </p:spPr>
          <p:txBody>
            <a:bodyPr/>
            <a:lstStyle/>
            <a:p>
              <a:endParaRPr lang="en-US"/>
            </a:p>
          </p:txBody>
        </p:sp>
        <p:sp>
          <p:nvSpPr>
            <p:cNvPr id="23" name="TextBox 23"/>
            <p:cNvSpPr txBox="1"/>
            <p:nvPr/>
          </p:nvSpPr>
          <p:spPr>
            <a:xfrm>
              <a:off x="0" y="-19050"/>
              <a:ext cx="1744696" cy="561340"/>
            </a:xfrm>
            <a:prstGeom prst="rect">
              <a:avLst/>
            </a:prstGeom>
          </p:spPr>
          <p:txBody>
            <a:bodyPr lIns="50800" tIns="50800" rIns="50800" bIns="50800" rtlCol="0" anchor="ctr"/>
            <a:lstStyle/>
            <a:p>
              <a:pPr algn="ctr">
                <a:lnSpc>
                  <a:spcPts val="2860"/>
                </a:lnSpc>
              </a:pPr>
              <a:endParaRPr/>
            </a:p>
          </p:txBody>
        </p:sp>
      </p:grpSp>
      <p:sp>
        <p:nvSpPr>
          <p:cNvPr id="25" name="Text Box 24"/>
          <p:cNvSpPr txBox="1"/>
          <p:nvPr/>
        </p:nvSpPr>
        <p:spPr>
          <a:xfrm>
            <a:off x="2372995" y="6802755"/>
            <a:ext cx="8523605" cy="953135"/>
          </a:xfrm>
          <a:prstGeom prst="rect">
            <a:avLst/>
          </a:prstGeom>
          <a:noFill/>
        </p:spPr>
        <p:txBody>
          <a:bodyPr wrap="square" rtlCol="0">
            <a:spAutoFit/>
          </a:bodyPr>
          <a:lstStyle/>
          <a:p>
            <a:pPr marL="0" lvl="1"/>
            <a:r>
              <a:rPr lang="en-US" sz="2800"/>
              <a:t> IT HAS SUPPORT AND PROVIDED WITH THE BEST TEQNUINCS IN AI SIDE</a:t>
            </a:r>
          </a:p>
        </p:txBody>
      </p:sp>
    </p:spTree>
  </p:cSld>
  <p:clrMapOvr>
    <a:masterClrMapping/>
  </p:clrMapOvr>
  <p:transition spd="slow">
    <p:comb/>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149340" y="347663"/>
            <a:ext cx="6137910" cy="922020"/>
          </a:xfrm>
          <a:prstGeom prst="rect">
            <a:avLst/>
          </a:prstGeom>
          <a:noFill/>
        </p:spPr>
        <p:txBody>
          <a:bodyPr wrap="square" rtlCol="0">
            <a:spAutoFit/>
          </a:bodyPr>
          <a:lstStyle/>
          <a:p>
            <a:pPr algn="dist"/>
            <a:r>
              <a:rPr lang="en-US" altLang="zh-CN" sz="5400" b="1" dirty="0">
                <a:ea typeface="Calibri" panose="020F0502020204030204" charset="0"/>
                <a:cs typeface="Calibri" panose="020F0502020204030204" charset="0"/>
              </a:rPr>
              <a:t>METHDOLOGY</a:t>
            </a:r>
          </a:p>
        </p:txBody>
      </p:sp>
      <p:sp>
        <p:nvSpPr>
          <p:cNvPr id="3" name="文本框 2"/>
          <p:cNvSpPr txBox="1"/>
          <p:nvPr/>
        </p:nvSpPr>
        <p:spPr>
          <a:xfrm>
            <a:off x="6057900" y="1333254"/>
            <a:ext cx="6229350" cy="1337945"/>
          </a:xfrm>
          <a:prstGeom prst="rect">
            <a:avLst/>
          </a:prstGeom>
          <a:noFill/>
        </p:spPr>
        <p:txBody>
          <a:bodyPr wrap="square" rtlCol="0">
            <a:spAutoFit/>
          </a:bodyPr>
          <a:lstStyle/>
          <a:p>
            <a:endParaRPr lang="zh-CN" altLang="en-US" sz="2700" dirty="0">
              <a:ea typeface="Calibri" panose="020F0502020204030204" charset="0"/>
              <a:cs typeface="Calibri" panose="020F0502020204030204" charset="0"/>
            </a:endParaRPr>
          </a:p>
          <a:p>
            <a:endParaRPr lang="zh-CN" altLang="en-US" sz="2700" dirty="0">
              <a:ea typeface="Calibri" panose="020F0502020204030204" charset="0"/>
              <a:cs typeface="Calibri" panose="020F0502020204030204" charset="0"/>
            </a:endParaRPr>
          </a:p>
          <a:p>
            <a:pPr algn="dist"/>
            <a:endParaRPr lang="zh-CN" altLang="en-US" sz="2700" dirty="0">
              <a:ea typeface="Calibri" panose="020F0502020204030204" charset="0"/>
              <a:cs typeface="Calibri" panose="020F0502020204030204" charset="0"/>
            </a:endParaRPr>
          </a:p>
        </p:txBody>
      </p:sp>
      <p:sp>
        <p:nvSpPr>
          <p:cNvPr id="4" name="矩形 3"/>
          <p:cNvSpPr/>
          <p:nvPr/>
        </p:nvSpPr>
        <p:spPr>
          <a:xfrm>
            <a:off x="304800" y="3695645"/>
            <a:ext cx="3686175" cy="6467460"/>
          </a:xfrm>
          <a:prstGeom prst="rect">
            <a:avLst/>
          </a:prstGeom>
          <a:solidFill>
            <a:srgbClr val="10201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00" dirty="0">
              <a:ea typeface="Calibri" panose="020F0502020204030204" charset="0"/>
              <a:cs typeface="Calibri" panose="020F0502020204030204" charset="0"/>
            </a:endParaRPr>
          </a:p>
        </p:txBody>
      </p:sp>
      <p:sp>
        <p:nvSpPr>
          <p:cNvPr id="5" name="文本框 4"/>
          <p:cNvSpPr txBox="1"/>
          <p:nvPr/>
        </p:nvSpPr>
        <p:spPr>
          <a:xfrm>
            <a:off x="741045" y="4914900"/>
            <a:ext cx="3178493" cy="829945"/>
          </a:xfrm>
          <a:prstGeom prst="rect">
            <a:avLst/>
          </a:prstGeom>
          <a:noFill/>
        </p:spPr>
        <p:txBody>
          <a:bodyPr wrap="square" rtlCol="0">
            <a:spAutoFit/>
          </a:bodyPr>
          <a:lstStyle/>
          <a:p>
            <a:r>
              <a:rPr lang="en-US" altLang="zh-CN" sz="4800" dirty="0">
                <a:solidFill>
                  <a:schemeClr val="bg1"/>
                </a:solidFill>
                <a:ea typeface="Calibri" panose="020F0502020204030204" charset="0"/>
                <a:cs typeface="Calibri" panose="020F0502020204030204" charset="0"/>
              </a:rPr>
              <a:t>   UI - UX</a:t>
            </a:r>
          </a:p>
        </p:txBody>
      </p:sp>
      <p:sp>
        <p:nvSpPr>
          <p:cNvPr id="6" name="文本框 5"/>
          <p:cNvSpPr txBox="1"/>
          <p:nvPr/>
        </p:nvSpPr>
        <p:spPr>
          <a:xfrm>
            <a:off x="685800" y="6591556"/>
            <a:ext cx="3057525" cy="506730"/>
          </a:xfrm>
          <a:prstGeom prst="rect">
            <a:avLst/>
          </a:prstGeom>
          <a:noFill/>
        </p:spPr>
        <p:txBody>
          <a:bodyPr wrap="square" rtlCol="0">
            <a:spAutoFit/>
          </a:bodyPr>
          <a:lstStyle/>
          <a:p>
            <a:pPr algn="dist"/>
            <a:r>
              <a:rPr lang="en-US" altLang="zh-CN" sz="2700" dirty="0">
                <a:solidFill>
                  <a:schemeClr val="bg1"/>
                </a:solidFill>
                <a:ea typeface="Calibri" panose="020F0502020204030204" charset="0"/>
                <a:cs typeface="Calibri" panose="020F0502020204030204" charset="0"/>
              </a:rPr>
              <a:t>FIGMA PLATFORM</a:t>
            </a:r>
          </a:p>
        </p:txBody>
      </p:sp>
      <p:sp>
        <p:nvSpPr>
          <p:cNvPr id="7" name="矩形 6"/>
          <p:cNvSpPr/>
          <p:nvPr/>
        </p:nvSpPr>
        <p:spPr>
          <a:xfrm>
            <a:off x="1066800" y="6210393"/>
            <a:ext cx="2085975" cy="685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00">
              <a:ea typeface="Calibri" panose="020F0502020204030204" charset="0"/>
              <a:cs typeface="Calibri" panose="020F0502020204030204" charset="0"/>
            </a:endParaRPr>
          </a:p>
        </p:txBody>
      </p:sp>
      <p:sp>
        <p:nvSpPr>
          <p:cNvPr id="20" name="矩形 19"/>
          <p:cNvSpPr/>
          <p:nvPr/>
        </p:nvSpPr>
        <p:spPr>
          <a:xfrm>
            <a:off x="4743450" y="3695629"/>
            <a:ext cx="3686175" cy="646746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00" dirty="0">
              <a:ea typeface="Calibri" panose="020F0502020204030204" charset="0"/>
              <a:cs typeface="Calibri" panose="020F0502020204030204" charset="0"/>
            </a:endParaRPr>
          </a:p>
        </p:txBody>
      </p:sp>
      <p:sp>
        <p:nvSpPr>
          <p:cNvPr id="21" name="文本框 20"/>
          <p:cNvSpPr txBox="1"/>
          <p:nvPr/>
        </p:nvSpPr>
        <p:spPr>
          <a:xfrm>
            <a:off x="5105400" y="4909506"/>
            <a:ext cx="3171825" cy="829945"/>
          </a:xfrm>
          <a:prstGeom prst="rect">
            <a:avLst/>
          </a:prstGeom>
          <a:noFill/>
        </p:spPr>
        <p:txBody>
          <a:bodyPr wrap="square" rtlCol="0">
            <a:spAutoFit/>
          </a:bodyPr>
          <a:lstStyle/>
          <a:p>
            <a:r>
              <a:rPr lang="en-US" altLang="zh-CN" sz="4800" dirty="0">
                <a:solidFill>
                  <a:schemeClr val="bg1"/>
                </a:solidFill>
                <a:ea typeface="Calibri" panose="020F0502020204030204" charset="0"/>
                <a:cs typeface="Calibri" panose="020F0502020204030204" charset="0"/>
              </a:rPr>
              <a:t> WEB DEV</a:t>
            </a:r>
          </a:p>
        </p:txBody>
      </p:sp>
      <p:sp>
        <p:nvSpPr>
          <p:cNvPr id="23" name="矩形 22"/>
          <p:cNvSpPr/>
          <p:nvPr/>
        </p:nvSpPr>
        <p:spPr>
          <a:xfrm>
            <a:off x="5543550" y="6150051"/>
            <a:ext cx="2085975" cy="685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00">
              <a:ea typeface="Calibri" panose="020F0502020204030204" charset="0"/>
              <a:cs typeface="Calibri" panose="020F0502020204030204" charset="0"/>
            </a:endParaRPr>
          </a:p>
        </p:txBody>
      </p:sp>
      <p:sp>
        <p:nvSpPr>
          <p:cNvPr id="24" name="矩形 23"/>
          <p:cNvSpPr/>
          <p:nvPr/>
        </p:nvSpPr>
        <p:spPr>
          <a:xfrm>
            <a:off x="9553575" y="3695545"/>
            <a:ext cx="3686175" cy="6467460"/>
          </a:xfrm>
          <a:prstGeom prst="rect">
            <a:avLst/>
          </a:prstGeom>
          <a:solidFill>
            <a:srgbClr val="10201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altLang="zh-CN" sz="2700" dirty="0">
                <a:solidFill>
                  <a:schemeClr val="bg1"/>
                </a:solidFill>
                <a:ea typeface="Calibri" panose="020F0502020204030204" charset="0"/>
                <a:cs typeface="Calibri" panose="020F0502020204030204" charset="0"/>
                <a:sym typeface="+mn-ea"/>
              </a:rPr>
              <a:t>NLTK LIBRARY</a:t>
            </a:r>
          </a:p>
          <a:p>
            <a:pPr algn="dist"/>
            <a:r>
              <a:rPr lang="en-US" altLang="zh-CN" sz="2700" dirty="0">
                <a:ea typeface="Calibri" panose="020F0502020204030204" charset="0"/>
                <a:cs typeface="Calibri" panose="020F0502020204030204" charset="0"/>
              </a:rPr>
              <a:t>RANDOM FOREST </a:t>
            </a:r>
          </a:p>
          <a:p>
            <a:pPr algn="dist"/>
            <a:r>
              <a:rPr lang="en-US" altLang="zh-CN" sz="2700" dirty="0">
                <a:ea typeface="Calibri" panose="020F0502020204030204" charset="0"/>
                <a:cs typeface="Calibri" panose="020F0502020204030204" charset="0"/>
              </a:rPr>
              <a:t>REGRESSION</a:t>
            </a:r>
          </a:p>
        </p:txBody>
      </p:sp>
      <p:sp>
        <p:nvSpPr>
          <p:cNvPr id="25" name="文本框 24"/>
          <p:cNvSpPr txBox="1"/>
          <p:nvPr/>
        </p:nvSpPr>
        <p:spPr>
          <a:xfrm>
            <a:off x="9973628" y="4775478"/>
            <a:ext cx="3257550" cy="737235"/>
          </a:xfrm>
          <a:prstGeom prst="rect">
            <a:avLst/>
          </a:prstGeom>
          <a:noFill/>
        </p:spPr>
        <p:txBody>
          <a:bodyPr wrap="square" rtlCol="0">
            <a:spAutoFit/>
          </a:bodyPr>
          <a:lstStyle/>
          <a:p>
            <a:r>
              <a:rPr lang="en-US" altLang="zh-CN" sz="4200" dirty="0">
                <a:solidFill>
                  <a:schemeClr val="bg1"/>
                </a:solidFill>
                <a:ea typeface="Calibri" panose="020F0502020204030204" charset="0"/>
                <a:cs typeface="Calibri" panose="020F0502020204030204" charset="0"/>
              </a:rPr>
              <a:t>          AI</a:t>
            </a:r>
          </a:p>
        </p:txBody>
      </p:sp>
      <p:sp>
        <p:nvSpPr>
          <p:cNvPr id="27" name="矩形 26"/>
          <p:cNvSpPr/>
          <p:nvPr/>
        </p:nvSpPr>
        <p:spPr>
          <a:xfrm>
            <a:off x="10429875" y="6134093"/>
            <a:ext cx="2085975" cy="685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00">
              <a:ea typeface="Calibri" panose="020F0502020204030204" charset="0"/>
              <a:cs typeface="Calibri" panose="020F0502020204030204" charset="0"/>
            </a:endParaRPr>
          </a:p>
        </p:txBody>
      </p:sp>
      <p:sp>
        <p:nvSpPr>
          <p:cNvPr id="28" name="矩形 27"/>
          <p:cNvSpPr/>
          <p:nvPr/>
        </p:nvSpPr>
        <p:spPr>
          <a:xfrm>
            <a:off x="14097000" y="3695528"/>
            <a:ext cx="3686175" cy="646746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00" dirty="0">
              <a:ea typeface="Calibri" panose="020F0502020204030204" charset="0"/>
              <a:cs typeface="Calibri" panose="020F0502020204030204" charset="0"/>
            </a:endParaRPr>
          </a:p>
        </p:txBody>
      </p:sp>
      <p:sp>
        <p:nvSpPr>
          <p:cNvPr id="29" name="文本框 28"/>
          <p:cNvSpPr txBox="1"/>
          <p:nvPr/>
        </p:nvSpPr>
        <p:spPr>
          <a:xfrm>
            <a:off x="14234160" y="4762500"/>
            <a:ext cx="3549015" cy="829945"/>
          </a:xfrm>
          <a:prstGeom prst="rect">
            <a:avLst/>
          </a:prstGeom>
          <a:noFill/>
        </p:spPr>
        <p:txBody>
          <a:bodyPr wrap="square" rtlCol="0">
            <a:spAutoFit/>
          </a:bodyPr>
          <a:lstStyle/>
          <a:p>
            <a:r>
              <a:rPr lang="en-US" altLang="zh-CN" sz="4800" dirty="0">
                <a:solidFill>
                  <a:schemeClr val="bg1"/>
                </a:solidFill>
                <a:ea typeface="Calibri" panose="020F0502020204030204" charset="0"/>
                <a:cs typeface="Calibri" panose="020F0502020204030204" charset="0"/>
              </a:rPr>
              <a:t>APPLICATION</a:t>
            </a:r>
          </a:p>
        </p:txBody>
      </p:sp>
      <p:sp>
        <p:nvSpPr>
          <p:cNvPr id="30" name="文本框 29"/>
          <p:cNvSpPr txBox="1"/>
          <p:nvPr/>
        </p:nvSpPr>
        <p:spPr>
          <a:xfrm>
            <a:off x="14516100" y="6591438"/>
            <a:ext cx="3057525" cy="506730"/>
          </a:xfrm>
          <a:prstGeom prst="rect">
            <a:avLst/>
          </a:prstGeom>
          <a:noFill/>
        </p:spPr>
        <p:txBody>
          <a:bodyPr wrap="square" rtlCol="0">
            <a:spAutoFit/>
          </a:bodyPr>
          <a:lstStyle/>
          <a:p>
            <a:pPr algn="dist"/>
            <a:r>
              <a:rPr lang="en-US" altLang="zh-CN" sz="2700" dirty="0">
                <a:solidFill>
                  <a:schemeClr val="bg1"/>
                </a:solidFill>
                <a:ea typeface="Calibri" panose="020F0502020204030204" charset="0"/>
                <a:cs typeface="Calibri" panose="020F0502020204030204" charset="0"/>
              </a:rPr>
              <a:t>FLUTTER</a:t>
            </a:r>
          </a:p>
        </p:txBody>
      </p:sp>
      <p:sp>
        <p:nvSpPr>
          <p:cNvPr id="31" name="矩形 30"/>
          <p:cNvSpPr/>
          <p:nvPr/>
        </p:nvSpPr>
        <p:spPr>
          <a:xfrm>
            <a:off x="15001875" y="6000091"/>
            <a:ext cx="2085975" cy="685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00">
              <a:ea typeface="Calibri" panose="020F0502020204030204" charset="0"/>
              <a:cs typeface="Calibri" panose="020F0502020204030204" charset="0"/>
            </a:endParaRPr>
          </a:p>
        </p:txBody>
      </p:sp>
      <p:grpSp>
        <p:nvGrpSpPr>
          <p:cNvPr id="8" name="Group 3"/>
          <p:cNvGrpSpPr/>
          <p:nvPr/>
        </p:nvGrpSpPr>
        <p:grpSpPr>
          <a:xfrm>
            <a:off x="0" y="0"/>
            <a:ext cx="18288000" cy="3086100"/>
            <a:chOff x="0" y="0"/>
            <a:chExt cx="4816593" cy="812800"/>
          </a:xfrm>
        </p:grpSpPr>
        <p:sp>
          <p:nvSpPr>
            <p:cNvPr id="9"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A1A1A"/>
            </a:solidFill>
          </p:spPr>
          <p:txBody>
            <a:bodyPr/>
            <a:lstStyle/>
            <a:p>
              <a:endParaRPr lang="en-US"/>
            </a:p>
          </p:txBody>
        </p:sp>
        <p:sp>
          <p:nvSpPr>
            <p:cNvPr id="10" name="TextBox 5"/>
            <p:cNvSpPr txBox="1"/>
            <p:nvPr/>
          </p:nvSpPr>
          <p:spPr>
            <a:xfrm>
              <a:off x="0" y="-19050"/>
              <a:ext cx="4816593" cy="831850"/>
            </a:xfrm>
            <a:prstGeom prst="rect">
              <a:avLst/>
            </a:prstGeom>
          </p:spPr>
          <p:txBody>
            <a:bodyPr lIns="50800" tIns="50800" rIns="50800" bIns="50800" rtlCol="0" anchor="ctr"/>
            <a:lstStyle/>
            <a:p>
              <a:pPr algn="ctr">
                <a:lnSpc>
                  <a:spcPts val="2860"/>
                </a:lnSpc>
              </a:pPr>
              <a:endParaRPr/>
            </a:p>
          </p:txBody>
        </p:sp>
      </p:grpSp>
      <p:sp>
        <p:nvSpPr>
          <p:cNvPr id="11" name="Freeform 7"/>
          <p:cNvSpPr/>
          <p:nvPr/>
        </p:nvSpPr>
        <p:spPr>
          <a:xfrm>
            <a:off x="-2851369"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3"/>
            <a:stretch>
              <a:fillRect/>
            </a:stretch>
          </a:blipFill>
        </p:spPr>
        <p:txBody>
          <a:bodyPr/>
          <a:lstStyle/>
          <a:p>
            <a:endParaRPr lang="en-US"/>
          </a:p>
        </p:txBody>
      </p:sp>
      <p:sp>
        <p:nvSpPr>
          <p:cNvPr id="12" name="Freeform 6"/>
          <p:cNvSpPr/>
          <p:nvPr/>
        </p:nvSpPr>
        <p:spPr>
          <a:xfrm>
            <a:off x="13487217" y="-4726222"/>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3"/>
            <a:stretch>
              <a:fillRect/>
            </a:stretch>
          </a:blipFill>
        </p:spPr>
        <p:txBody>
          <a:bodyPr/>
          <a:lstStyle/>
          <a:p>
            <a:endParaRPr lang="en-US"/>
          </a:p>
        </p:txBody>
      </p:sp>
      <p:sp>
        <p:nvSpPr>
          <p:cNvPr id="13" name="Text Box 12"/>
          <p:cNvSpPr txBox="1"/>
          <p:nvPr/>
        </p:nvSpPr>
        <p:spPr>
          <a:xfrm>
            <a:off x="4610418" y="952500"/>
            <a:ext cx="8677275" cy="1511935"/>
          </a:xfrm>
          <a:prstGeom prst="rect">
            <a:avLst/>
          </a:prstGeom>
          <a:noFill/>
        </p:spPr>
        <p:txBody>
          <a:bodyPr wrap="none" rtlCol="0" anchor="t">
            <a:spAutoFit/>
          </a:bodyPr>
          <a:lstStyle/>
          <a:p>
            <a:pPr algn="ctr">
              <a:lnSpc>
                <a:spcPts val="11080"/>
              </a:lnSpc>
            </a:pPr>
            <a:r>
              <a:rPr lang="en-US" sz="9600" spc="786" dirty="0">
                <a:solidFill>
                  <a:srgbClr val="FFFFFF"/>
                </a:solidFill>
                <a:latin typeface="Oswald Bold" panose="00000800000000000000"/>
                <a:sym typeface="+mn-ea"/>
              </a:rPr>
              <a:t>METHODOLOGY</a:t>
            </a:r>
          </a:p>
        </p:txBody>
      </p:sp>
      <p:sp>
        <p:nvSpPr>
          <p:cNvPr id="14" name="文本框 21"/>
          <p:cNvSpPr txBox="1"/>
          <p:nvPr/>
        </p:nvSpPr>
        <p:spPr>
          <a:xfrm>
            <a:off x="5156200" y="6699489"/>
            <a:ext cx="3057525" cy="1754326"/>
          </a:xfrm>
          <a:prstGeom prst="rect">
            <a:avLst/>
          </a:prstGeom>
          <a:noFill/>
        </p:spPr>
        <p:txBody>
          <a:bodyPr wrap="square" rtlCol="0">
            <a:spAutoFit/>
          </a:bodyPr>
          <a:lstStyle/>
          <a:p>
            <a:pPr algn="dist"/>
            <a:r>
              <a:rPr lang="en-US" altLang="zh-CN" sz="2700" dirty="0">
                <a:solidFill>
                  <a:schemeClr val="bg1"/>
                </a:solidFill>
                <a:ea typeface="Calibri" panose="020F0502020204030204" charset="0"/>
                <a:cs typeface="Calibri" panose="020F0502020204030204" charset="0"/>
              </a:rPr>
              <a:t>FRONT END :</a:t>
            </a:r>
          </a:p>
          <a:p>
            <a:pPr algn="dist"/>
            <a:r>
              <a:rPr lang="en-US" altLang="zh-CN" sz="2700" dirty="0">
                <a:solidFill>
                  <a:schemeClr val="bg1"/>
                </a:solidFill>
                <a:ea typeface="Calibri" panose="020F0502020204030204" charset="0"/>
                <a:cs typeface="Calibri" panose="020F0502020204030204" charset="0"/>
              </a:rPr>
              <a:t>HTML -CSS- JS -TAILWINDCSS</a:t>
            </a:r>
          </a:p>
          <a:p>
            <a:pPr algn="dist"/>
            <a:endParaRPr lang="en-US" altLang="zh-CN" sz="2700" dirty="0">
              <a:solidFill>
                <a:schemeClr val="bg1"/>
              </a:solidFill>
              <a:ea typeface="Calibri" panose="020F0502020204030204" charset="0"/>
              <a:cs typeface="Calibri" panose="020F0502020204030204" charset="0"/>
            </a:endParaRPr>
          </a:p>
        </p:txBody>
      </p:sp>
    </p:spTree>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wipe(down)">
                                      <p:cBhvr>
                                        <p:cTn id="32" dur="500"/>
                                        <p:tgtEl>
                                          <p:spTgt spid="3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500"/>
                                        <p:tgtEl>
                                          <p:spTgt spid="31"/>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down)">
                                      <p:cBhvr>
                                        <p:cTn id="4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bldLvl="0" animBg="1"/>
      <p:bldP spid="23" grpId="0" bldLvl="0" animBg="1"/>
      <p:bldP spid="27" grpId="0" bldLvl="0" animBg="1"/>
      <p:bldP spid="30" grpId="0"/>
      <p:bldP spid="31" grpId="0" bldLvl="0" animBg="1"/>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0" name="TextBox 20"/>
          <p:cNvSpPr txBox="1"/>
          <p:nvPr/>
        </p:nvSpPr>
        <p:spPr>
          <a:xfrm>
            <a:off x="2457158" y="0"/>
            <a:ext cx="9537014" cy="1514389"/>
          </a:xfrm>
          <a:prstGeom prst="rect">
            <a:avLst/>
          </a:prstGeom>
        </p:spPr>
        <p:txBody>
          <a:bodyPr lIns="0" tIns="0" rIns="0" bIns="0" rtlCol="0" anchor="t">
            <a:spAutoFit/>
          </a:bodyPr>
          <a:lstStyle/>
          <a:p>
            <a:pPr marL="0" lvl="0" indent="0">
              <a:lnSpc>
                <a:spcPts val="13015"/>
              </a:lnSpc>
              <a:spcBef>
                <a:spcPct val="0"/>
              </a:spcBef>
            </a:pPr>
            <a:r>
              <a:rPr lang="en-US" sz="8800" b="1" u="none" spc="924" dirty="0">
                <a:solidFill>
                  <a:schemeClr val="bg2">
                    <a:lumMod val="25000"/>
                  </a:schemeClr>
                </a:solidFill>
                <a:latin typeface="Oswald Bold" panose="00000800000000000000"/>
              </a:rPr>
              <a:t>UI-UX</a:t>
            </a:r>
          </a:p>
        </p:txBody>
      </p:sp>
      <p:grpSp>
        <p:nvGrpSpPr>
          <p:cNvPr id="21" name="Group 21"/>
          <p:cNvGrpSpPr/>
          <p:nvPr/>
        </p:nvGrpSpPr>
        <p:grpSpPr>
          <a:xfrm>
            <a:off x="16333169" y="8069439"/>
            <a:ext cx="2094695" cy="2377721"/>
            <a:chOff x="0" y="0"/>
            <a:chExt cx="551689" cy="626231"/>
          </a:xfrm>
        </p:grpSpPr>
        <p:sp>
          <p:nvSpPr>
            <p:cNvPr id="22" name="Freeform 22"/>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3" name="TextBox 23"/>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grpSp>
        <p:nvGrpSpPr>
          <p:cNvPr id="24" name="Group 24"/>
          <p:cNvGrpSpPr/>
          <p:nvPr/>
        </p:nvGrpSpPr>
        <p:grpSpPr>
          <a:xfrm>
            <a:off x="-224419" y="-1349021"/>
            <a:ext cx="2094695" cy="2377721"/>
            <a:chOff x="0" y="0"/>
            <a:chExt cx="551689" cy="626231"/>
          </a:xfrm>
        </p:grpSpPr>
        <p:sp>
          <p:nvSpPr>
            <p:cNvPr id="25" name="Freeform 25"/>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6" name="TextBox 26"/>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pic>
        <p:nvPicPr>
          <p:cNvPr id="29" name="Picture 28" descr="nav"/>
          <p:cNvPicPr>
            <a:picLocks noChangeAspect="1"/>
          </p:cNvPicPr>
          <p:nvPr/>
        </p:nvPicPr>
        <p:blipFill>
          <a:blip r:embed="rId2"/>
          <a:stretch>
            <a:fillRect/>
          </a:stretch>
        </p:blipFill>
        <p:spPr>
          <a:xfrm>
            <a:off x="7162800" y="1333500"/>
            <a:ext cx="10695940" cy="1261745"/>
          </a:xfrm>
          <a:prstGeom prst="rect">
            <a:avLst/>
          </a:prstGeom>
        </p:spPr>
      </p:pic>
      <p:sp>
        <p:nvSpPr>
          <p:cNvPr id="30" name="Text Box 29"/>
          <p:cNvSpPr txBox="1"/>
          <p:nvPr/>
        </p:nvSpPr>
        <p:spPr>
          <a:xfrm>
            <a:off x="208281" y="2053331"/>
            <a:ext cx="6781800" cy="1384995"/>
          </a:xfrm>
          <a:prstGeom prst="rect">
            <a:avLst/>
          </a:prstGeom>
          <a:noFill/>
        </p:spPr>
        <p:txBody>
          <a:bodyPr wrap="square" rtlCol="0">
            <a:spAutoFit/>
          </a:bodyPr>
          <a:lstStyle/>
          <a:p>
            <a:pPr algn="just"/>
            <a:r>
              <a:rPr lang="en-US" sz="2800" b="1" dirty="0">
                <a:solidFill>
                  <a:schemeClr val="bg2">
                    <a:lumMod val="25000"/>
                  </a:schemeClr>
                </a:solidFill>
              </a:rPr>
              <a:t>NAV BAR ALOCATE DEFFRENT PAGES TO MAKE IT EASY FOR THE USER TO FIND WHAT HE WANT </a:t>
            </a:r>
          </a:p>
        </p:txBody>
      </p:sp>
      <p:pic>
        <p:nvPicPr>
          <p:cNvPr id="31" name="Picture 30" descr="home"/>
          <p:cNvPicPr>
            <a:picLocks noChangeAspect="1"/>
          </p:cNvPicPr>
          <p:nvPr/>
        </p:nvPicPr>
        <p:blipFill>
          <a:blip r:embed="rId3"/>
          <a:stretch>
            <a:fillRect/>
          </a:stretch>
        </p:blipFill>
        <p:spPr>
          <a:xfrm>
            <a:off x="7225665" y="2933700"/>
            <a:ext cx="10357485" cy="7178040"/>
          </a:xfrm>
          <a:prstGeom prst="rect">
            <a:avLst/>
          </a:prstGeom>
        </p:spPr>
      </p:pic>
      <p:sp>
        <p:nvSpPr>
          <p:cNvPr id="32" name="Text Box 31"/>
          <p:cNvSpPr txBox="1"/>
          <p:nvPr/>
        </p:nvSpPr>
        <p:spPr>
          <a:xfrm>
            <a:off x="152401" y="4076700"/>
            <a:ext cx="6602095" cy="1383665"/>
          </a:xfrm>
          <a:prstGeom prst="rect">
            <a:avLst/>
          </a:prstGeom>
          <a:noFill/>
        </p:spPr>
        <p:txBody>
          <a:bodyPr wrap="square" rtlCol="0">
            <a:spAutoFit/>
          </a:bodyPr>
          <a:lstStyle/>
          <a:p>
            <a:pPr algn="just"/>
            <a:r>
              <a:rPr lang="en-US" sz="2800" b="1" dirty="0">
                <a:solidFill>
                  <a:schemeClr val="bg2">
                    <a:lumMod val="25000"/>
                  </a:schemeClr>
                </a:solidFill>
              </a:rPr>
              <a:t>FIRST PAGE HOME PAGE THAT SHOWES THE USER A BREIF ABOUT EGYPT AND TRENDING PLACES NOW</a:t>
            </a:r>
            <a:r>
              <a:rPr lang="en-US" b="1" dirty="0">
                <a:solidFill>
                  <a:schemeClr val="bg2">
                    <a:lumMod val="25000"/>
                  </a:schemeClr>
                </a:solidFill>
              </a:rPr>
              <a:t> </a:t>
            </a: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18" name="Freeform 18"/>
          <p:cNvSpPr/>
          <p:nvPr/>
        </p:nvSpPr>
        <p:spPr>
          <a:xfrm rot="5400000">
            <a:off x="-1467210" y="4945054"/>
            <a:ext cx="13977230" cy="1382798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a:p>
        </p:txBody>
      </p:sp>
      <p:sp>
        <p:nvSpPr>
          <p:cNvPr id="19" name="Freeform 19"/>
          <p:cNvSpPr/>
          <p:nvPr/>
        </p:nvSpPr>
        <p:spPr>
          <a:xfrm rot="887923">
            <a:off x="11537912" y="-2767997"/>
            <a:ext cx="7032580" cy="7216267"/>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0" name="TextBox 20"/>
          <p:cNvSpPr txBox="1"/>
          <p:nvPr/>
        </p:nvSpPr>
        <p:spPr>
          <a:xfrm>
            <a:off x="2439871" y="140558"/>
            <a:ext cx="9537014" cy="1514389"/>
          </a:xfrm>
          <a:prstGeom prst="rect">
            <a:avLst/>
          </a:prstGeom>
        </p:spPr>
        <p:txBody>
          <a:bodyPr lIns="0" tIns="0" rIns="0" bIns="0" rtlCol="0" anchor="t">
            <a:spAutoFit/>
          </a:bodyPr>
          <a:lstStyle/>
          <a:p>
            <a:pPr marL="0" lvl="0" indent="0">
              <a:lnSpc>
                <a:spcPts val="13015"/>
              </a:lnSpc>
              <a:spcBef>
                <a:spcPct val="0"/>
              </a:spcBef>
            </a:pPr>
            <a:r>
              <a:rPr lang="en-US" sz="8800" b="1" u="none" spc="924" dirty="0">
                <a:solidFill>
                  <a:srgbClr val="231F20"/>
                </a:solidFill>
                <a:latin typeface="Oswald Bold" panose="00000800000000000000"/>
              </a:rPr>
              <a:t>UI-UX</a:t>
            </a:r>
          </a:p>
        </p:txBody>
      </p:sp>
      <p:grpSp>
        <p:nvGrpSpPr>
          <p:cNvPr id="21" name="Group 21"/>
          <p:cNvGrpSpPr/>
          <p:nvPr/>
        </p:nvGrpSpPr>
        <p:grpSpPr>
          <a:xfrm>
            <a:off x="16333169" y="8069439"/>
            <a:ext cx="2094695" cy="2377721"/>
            <a:chOff x="0" y="0"/>
            <a:chExt cx="551689" cy="626231"/>
          </a:xfrm>
        </p:grpSpPr>
        <p:sp>
          <p:nvSpPr>
            <p:cNvPr id="22" name="Freeform 22"/>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3" name="TextBox 23"/>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grpSp>
        <p:nvGrpSpPr>
          <p:cNvPr id="24" name="Group 24"/>
          <p:cNvGrpSpPr/>
          <p:nvPr/>
        </p:nvGrpSpPr>
        <p:grpSpPr>
          <a:xfrm>
            <a:off x="-224419" y="-1349021"/>
            <a:ext cx="2094695" cy="2377721"/>
            <a:chOff x="0" y="0"/>
            <a:chExt cx="551689" cy="626231"/>
          </a:xfrm>
        </p:grpSpPr>
        <p:sp>
          <p:nvSpPr>
            <p:cNvPr id="25" name="Freeform 25"/>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6" name="TextBox 26"/>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pic>
        <p:nvPicPr>
          <p:cNvPr id="31" name="Picture 30" descr="D:\New folder (2)\sssss\paka.pngpaka"/>
          <p:cNvPicPr>
            <a:picLocks noChangeAspect="1"/>
          </p:cNvPicPr>
          <p:nvPr/>
        </p:nvPicPr>
        <p:blipFill>
          <a:blip r:embed="rId3"/>
          <a:srcRect/>
          <a:stretch>
            <a:fillRect/>
          </a:stretch>
        </p:blipFill>
        <p:spPr>
          <a:xfrm>
            <a:off x="7247890" y="295275"/>
            <a:ext cx="10319385" cy="9816465"/>
          </a:xfrm>
          <a:prstGeom prst="rect">
            <a:avLst/>
          </a:prstGeom>
        </p:spPr>
      </p:pic>
      <p:sp>
        <p:nvSpPr>
          <p:cNvPr id="32" name="Text Box 31"/>
          <p:cNvSpPr txBox="1"/>
          <p:nvPr/>
        </p:nvSpPr>
        <p:spPr>
          <a:xfrm>
            <a:off x="76200" y="3162300"/>
            <a:ext cx="6602095" cy="1383665"/>
          </a:xfrm>
          <a:prstGeom prst="rect">
            <a:avLst/>
          </a:prstGeom>
          <a:noFill/>
        </p:spPr>
        <p:txBody>
          <a:bodyPr wrap="square" rtlCol="0">
            <a:spAutoFit/>
          </a:bodyPr>
          <a:lstStyle/>
          <a:p>
            <a:pPr algn="just"/>
            <a:r>
              <a:rPr lang="en-US" sz="2800" b="1" dirty="0">
                <a:solidFill>
                  <a:schemeClr val="bg2">
                    <a:lumMod val="25000"/>
                  </a:schemeClr>
                </a:solidFill>
              </a:rPr>
              <a:t>SECOND PAGE PACKAGE PAGE THAT SHOWES THE USER MANY PACKAGES AND HE CHOOSE WHAT SUIT HIM IN THOSE </a:t>
            </a:r>
            <a:endParaRPr lang="en-US" b="1" dirty="0">
              <a:solidFill>
                <a:schemeClr val="bg2">
                  <a:lumMod val="25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18" name="Freeform 18"/>
          <p:cNvSpPr/>
          <p:nvPr/>
        </p:nvSpPr>
        <p:spPr>
          <a:xfrm rot="1338984">
            <a:off x="-1915202" y="5736112"/>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a:p>
        </p:txBody>
      </p:sp>
      <p:sp>
        <p:nvSpPr>
          <p:cNvPr id="19" name="Freeform 19"/>
          <p:cNvSpPr/>
          <p:nvPr/>
        </p:nvSpPr>
        <p:spPr>
          <a:xfrm rot="887923">
            <a:off x="12082566" y="-1317040"/>
            <a:ext cx="7032580" cy="7216267"/>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0" name="TextBox 20"/>
          <p:cNvSpPr txBox="1"/>
          <p:nvPr/>
        </p:nvSpPr>
        <p:spPr>
          <a:xfrm>
            <a:off x="2496643" y="253350"/>
            <a:ext cx="9537014" cy="1533368"/>
          </a:xfrm>
          <a:prstGeom prst="rect">
            <a:avLst/>
          </a:prstGeom>
        </p:spPr>
        <p:txBody>
          <a:bodyPr lIns="0" tIns="0" rIns="0" bIns="0" rtlCol="0" anchor="t">
            <a:spAutoFit/>
          </a:bodyPr>
          <a:lstStyle/>
          <a:p>
            <a:pPr marL="0" lvl="0" indent="0">
              <a:lnSpc>
                <a:spcPts val="13015"/>
              </a:lnSpc>
              <a:spcBef>
                <a:spcPct val="0"/>
              </a:spcBef>
            </a:pPr>
            <a:r>
              <a:rPr lang="en-US" sz="9430" b="1" u="none" spc="924" dirty="0">
                <a:solidFill>
                  <a:schemeClr val="bg2">
                    <a:lumMod val="25000"/>
                  </a:schemeClr>
                </a:solidFill>
                <a:latin typeface="Oswald Bold" panose="00000800000000000000"/>
              </a:rPr>
              <a:t>UI-UX</a:t>
            </a:r>
          </a:p>
        </p:txBody>
      </p:sp>
      <p:grpSp>
        <p:nvGrpSpPr>
          <p:cNvPr id="21" name="Group 21"/>
          <p:cNvGrpSpPr/>
          <p:nvPr/>
        </p:nvGrpSpPr>
        <p:grpSpPr>
          <a:xfrm>
            <a:off x="16333169" y="8069439"/>
            <a:ext cx="2094695" cy="2377721"/>
            <a:chOff x="0" y="0"/>
            <a:chExt cx="551689" cy="626231"/>
          </a:xfrm>
        </p:grpSpPr>
        <p:sp>
          <p:nvSpPr>
            <p:cNvPr id="22" name="Freeform 22"/>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3" name="TextBox 23"/>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grpSp>
        <p:nvGrpSpPr>
          <p:cNvPr id="24" name="Group 24"/>
          <p:cNvGrpSpPr/>
          <p:nvPr/>
        </p:nvGrpSpPr>
        <p:grpSpPr>
          <a:xfrm>
            <a:off x="-224419" y="-1349021"/>
            <a:ext cx="2094695" cy="2377721"/>
            <a:chOff x="0" y="0"/>
            <a:chExt cx="551689" cy="626231"/>
          </a:xfrm>
        </p:grpSpPr>
        <p:sp>
          <p:nvSpPr>
            <p:cNvPr id="25" name="Freeform 25"/>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6" name="TextBox 26"/>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pic>
        <p:nvPicPr>
          <p:cNvPr id="31" name="Picture 30" descr="D:\New folder (2)\sssss\traNS.pngtraNS"/>
          <p:cNvPicPr>
            <a:picLocks noChangeAspect="1"/>
          </p:cNvPicPr>
          <p:nvPr/>
        </p:nvPicPr>
        <p:blipFill>
          <a:blip r:embed="rId3"/>
          <a:srcRect/>
          <a:stretch>
            <a:fillRect/>
          </a:stretch>
        </p:blipFill>
        <p:spPr>
          <a:xfrm>
            <a:off x="8600758" y="342900"/>
            <a:ext cx="7595870" cy="9816465"/>
          </a:xfrm>
          <a:prstGeom prst="rect">
            <a:avLst/>
          </a:prstGeom>
        </p:spPr>
      </p:pic>
      <p:sp>
        <p:nvSpPr>
          <p:cNvPr id="32" name="Text Box 31"/>
          <p:cNvSpPr txBox="1"/>
          <p:nvPr/>
        </p:nvSpPr>
        <p:spPr>
          <a:xfrm>
            <a:off x="60100" y="2582053"/>
            <a:ext cx="6602095" cy="2676525"/>
          </a:xfrm>
          <a:prstGeom prst="rect">
            <a:avLst/>
          </a:prstGeom>
          <a:noFill/>
        </p:spPr>
        <p:txBody>
          <a:bodyPr wrap="square" rtlCol="0">
            <a:spAutoFit/>
          </a:bodyPr>
          <a:lstStyle/>
          <a:p>
            <a:pPr algn="just"/>
            <a:r>
              <a:rPr lang="en-US" sz="2800" b="1" dirty="0">
                <a:solidFill>
                  <a:schemeClr val="bg2">
                    <a:lumMod val="25000"/>
                  </a:schemeClr>
                </a:solidFill>
              </a:rPr>
              <a:t>THIRD PAGE IF HE CHOOSE TOURISM PACKAGE IN PACKAGE PAGE WELL APPEAR TRANSPOARTATION PAGE FOR TOURISM PACKAGE THAT SHOWES THE USER MANY </a:t>
            </a:r>
            <a:r>
              <a:rPr lang="en-US" sz="2800" b="1" dirty="0">
                <a:solidFill>
                  <a:schemeClr val="bg2">
                    <a:lumMod val="25000"/>
                  </a:schemeClr>
                </a:solidFill>
                <a:sym typeface="+mn-ea"/>
              </a:rPr>
              <a:t>TRANSPOARTATION WAYS </a:t>
            </a:r>
            <a:r>
              <a:rPr lang="en-US" sz="2800" b="1" dirty="0">
                <a:solidFill>
                  <a:schemeClr val="bg2">
                    <a:lumMod val="25000"/>
                  </a:schemeClr>
                </a:solidFill>
              </a:rPr>
              <a:t> AND HE CHOOSE WHAT SUIT HIM IN THOSE </a:t>
            </a:r>
            <a:endParaRPr lang="en-US" b="1" dirty="0">
              <a:solidFill>
                <a:schemeClr val="bg2">
                  <a:lumMod val="25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18" name="Freeform 18"/>
          <p:cNvSpPr/>
          <p:nvPr/>
        </p:nvSpPr>
        <p:spPr>
          <a:xfrm rot="887923">
            <a:off x="-1270100" y="6798319"/>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a:p>
        </p:txBody>
      </p:sp>
      <p:sp>
        <p:nvSpPr>
          <p:cNvPr id="19" name="Freeform 19"/>
          <p:cNvSpPr/>
          <p:nvPr/>
        </p:nvSpPr>
        <p:spPr>
          <a:xfrm rot="887923">
            <a:off x="12076940" y="-3354783"/>
            <a:ext cx="7032580" cy="7216267"/>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0" name="TextBox 20"/>
          <p:cNvSpPr txBox="1"/>
          <p:nvPr/>
        </p:nvSpPr>
        <p:spPr>
          <a:xfrm>
            <a:off x="2512685" y="272263"/>
            <a:ext cx="9537014" cy="1533368"/>
          </a:xfrm>
          <a:prstGeom prst="rect">
            <a:avLst/>
          </a:prstGeom>
        </p:spPr>
        <p:txBody>
          <a:bodyPr lIns="0" tIns="0" rIns="0" bIns="0" rtlCol="0" anchor="t">
            <a:spAutoFit/>
          </a:bodyPr>
          <a:lstStyle/>
          <a:p>
            <a:pPr marL="0" lvl="0" indent="0">
              <a:lnSpc>
                <a:spcPts val="13015"/>
              </a:lnSpc>
              <a:spcBef>
                <a:spcPct val="0"/>
              </a:spcBef>
            </a:pPr>
            <a:r>
              <a:rPr lang="en-US" sz="8800" u="none" spc="924" dirty="0">
                <a:solidFill>
                  <a:schemeClr val="bg2">
                    <a:lumMod val="25000"/>
                  </a:schemeClr>
                </a:solidFill>
                <a:latin typeface="Oswald Bold" panose="00000800000000000000"/>
              </a:rPr>
              <a:t>UI-UX</a:t>
            </a:r>
          </a:p>
        </p:txBody>
      </p:sp>
      <p:grpSp>
        <p:nvGrpSpPr>
          <p:cNvPr id="21" name="Group 21"/>
          <p:cNvGrpSpPr/>
          <p:nvPr/>
        </p:nvGrpSpPr>
        <p:grpSpPr>
          <a:xfrm>
            <a:off x="16333169" y="8069439"/>
            <a:ext cx="2094695" cy="2377721"/>
            <a:chOff x="0" y="0"/>
            <a:chExt cx="551689" cy="626231"/>
          </a:xfrm>
        </p:grpSpPr>
        <p:sp>
          <p:nvSpPr>
            <p:cNvPr id="22" name="Freeform 22"/>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3" name="TextBox 23"/>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grpSp>
        <p:nvGrpSpPr>
          <p:cNvPr id="24" name="Group 24"/>
          <p:cNvGrpSpPr/>
          <p:nvPr/>
        </p:nvGrpSpPr>
        <p:grpSpPr>
          <a:xfrm>
            <a:off x="-224419" y="-1349021"/>
            <a:ext cx="2094695" cy="2377721"/>
            <a:chOff x="0" y="0"/>
            <a:chExt cx="551689" cy="626231"/>
          </a:xfrm>
        </p:grpSpPr>
        <p:sp>
          <p:nvSpPr>
            <p:cNvPr id="25" name="Freeform 25"/>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6" name="TextBox 26"/>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pic>
        <p:nvPicPr>
          <p:cNvPr id="31" name="Picture 30" descr="D:\New folder (2)\sssss\HOTEL.pngHOTEL"/>
          <p:cNvPicPr>
            <a:picLocks noChangeAspect="1"/>
          </p:cNvPicPr>
          <p:nvPr/>
        </p:nvPicPr>
        <p:blipFill>
          <a:blip r:embed="rId3"/>
          <a:srcRect/>
          <a:stretch>
            <a:fillRect/>
          </a:stretch>
        </p:blipFill>
        <p:spPr>
          <a:xfrm>
            <a:off x="8600758" y="873760"/>
            <a:ext cx="7595870" cy="8754745"/>
          </a:xfrm>
          <a:prstGeom prst="rect">
            <a:avLst/>
          </a:prstGeom>
        </p:spPr>
      </p:pic>
      <p:sp>
        <p:nvSpPr>
          <p:cNvPr id="32" name="Text Box 31"/>
          <p:cNvSpPr txBox="1"/>
          <p:nvPr/>
        </p:nvSpPr>
        <p:spPr>
          <a:xfrm>
            <a:off x="76200" y="3162300"/>
            <a:ext cx="6602095" cy="2676525"/>
          </a:xfrm>
          <a:prstGeom prst="rect">
            <a:avLst/>
          </a:prstGeom>
          <a:noFill/>
        </p:spPr>
        <p:txBody>
          <a:bodyPr wrap="square" rtlCol="0">
            <a:spAutoFit/>
          </a:bodyPr>
          <a:lstStyle/>
          <a:p>
            <a:pPr algn="just"/>
            <a:r>
              <a:rPr lang="en-US" sz="2800" b="1" dirty="0">
                <a:solidFill>
                  <a:schemeClr val="bg2">
                    <a:lumMod val="25000"/>
                  </a:schemeClr>
                </a:solidFill>
              </a:rPr>
              <a:t>THIRD PAGE IF HE CHOOSE TOURISM PACKAGE IN PACKAGE PAGE WELL APPEAR AFTER TRANSPOARTATION PAGE A HOTELS PAGE FOR TOURISM PACKAGE THAT SHOWES THE USER MANY </a:t>
            </a:r>
            <a:r>
              <a:rPr lang="en-US" sz="2800" b="1" dirty="0">
                <a:solidFill>
                  <a:schemeClr val="bg2">
                    <a:lumMod val="25000"/>
                  </a:schemeClr>
                </a:solidFill>
                <a:sym typeface="+mn-ea"/>
              </a:rPr>
              <a:t>HOTELS</a:t>
            </a:r>
            <a:r>
              <a:rPr lang="en-US" sz="2800" b="1" dirty="0">
                <a:solidFill>
                  <a:schemeClr val="bg2">
                    <a:lumMod val="25000"/>
                  </a:schemeClr>
                </a:solidFill>
              </a:rPr>
              <a:t> AND HE CHOOSE WHAT SUIT HIM IN THOSE </a:t>
            </a:r>
            <a:endParaRPr lang="en-US" b="1" dirty="0">
              <a:solidFill>
                <a:schemeClr val="bg2">
                  <a:lumMod val="25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18" name="Freeform 18"/>
          <p:cNvSpPr/>
          <p:nvPr/>
        </p:nvSpPr>
        <p:spPr>
          <a:xfrm rot="887923">
            <a:off x="-2683214" y="7543802"/>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a:p>
        </p:txBody>
      </p:sp>
      <p:sp>
        <p:nvSpPr>
          <p:cNvPr id="19" name="Freeform 19"/>
          <p:cNvSpPr/>
          <p:nvPr/>
        </p:nvSpPr>
        <p:spPr>
          <a:xfrm rot="887923">
            <a:off x="12076940" y="-3354783"/>
            <a:ext cx="7032580" cy="7216267"/>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0" name="TextBox 20"/>
          <p:cNvSpPr txBox="1"/>
          <p:nvPr/>
        </p:nvSpPr>
        <p:spPr>
          <a:xfrm>
            <a:off x="2362200" y="157846"/>
            <a:ext cx="9537014" cy="1533368"/>
          </a:xfrm>
          <a:prstGeom prst="rect">
            <a:avLst/>
          </a:prstGeom>
        </p:spPr>
        <p:txBody>
          <a:bodyPr lIns="0" tIns="0" rIns="0" bIns="0" rtlCol="0" anchor="t">
            <a:spAutoFit/>
          </a:bodyPr>
          <a:lstStyle/>
          <a:p>
            <a:pPr marL="0" lvl="0" indent="0">
              <a:lnSpc>
                <a:spcPts val="13015"/>
              </a:lnSpc>
              <a:spcBef>
                <a:spcPct val="0"/>
              </a:spcBef>
            </a:pPr>
            <a:r>
              <a:rPr lang="en-US" sz="8800" b="1" u="none" spc="924" dirty="0">
                <a:solidFill>
                  <a:schemeClr val="bg2">
                    <a:lumMod val="25000"/>
                  </a:schemeClr>
                </a:solidFill>
                <a:latin typeface="Oswald Bold" panose="00000800000000000000"/>
              </a:rPr>
              <a:t>UI-UX</a:t>
            </a:r>
          </a:p>
        </p:txBody>
      </p:sp>
      <p:grpSp>
        <p:nvGrpSpPr>
          <p:cNvPr id="21" name="Group 21"/>
          <p:cNvGrpSpPr/>
          <p:nvPr/>
        </p:nvGrpSpPr>
        <p:grpSpPr>
          <a:xfrm>
            <a:off x="16333169" y="8069439"/>
            <a:ext cx="2094695" cy="2377721"/>
            <a:chOff x="0" y="0"/>
            <a:chExt cx="551689" cy="626231"/>
          </a:xfrm>
        </p:grpSpPr>
        <p:sp>
          <p:nvSpPr>
            <p:cNvPr id="22" name="Freeform 22"/>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3" name="TextBox 23"/>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grpSp>
        <p:nvGrpSpPr>
          <p:cNvPr id="24" name="Group 24"/>
          <p:cNvGrpSpPr/>
          <p:nvPr/>
        </p:nvGrpSpPr>
        <p:grpSpPr>
          <a:xfrm>
            <a:off x="-224419" y="-1349021"/>
            <a:ext cx="2094695" cy="2377721"/>
            <a:chOff x="0" y="0"/>
            <a:chExt cx="551689" cy="626231"/>
          </a:xfrm>
        </p:grpSpPr>
        <p:sp>
          <p:nvSpPr>
            <p:cNvPr id="25" name="Freeform 25"/>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6" name="TextBox 26"/>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pic>
        <p:nvPicPr>
          <p:cNvPr id="31" name="Picture 30" descr="D:\New folder (2)\sssss\PLACES.pngPLACES"/>
          <p:cNvPicPr>
            <a:picLocks noChangeAspect="1"/>
          </p:cNvPicPr>
          <p:nvPr/>
        </p:nvPicPr>
        <p:blipFill>
          <a:blip r:embed="rId3"/>
          <a:srcRect/>
          <a:stretch>
            <a:fillRect/>
          </a:stretch>
        </p:blipFill>
        <p:spPr>
          <a:xfrm>
            <a:off x="9487218" y="873760"/>
            <a:ext cx="5822950" cy="8754745"/>
          </a:xfrm>
          <a:prstGeom prst="rect">
            <a:avLst/>
          </a:prstGeom>
        </p:spPr>
      </p:pic>
      <p:sp>
        <p:nvSpPr>
          <p:cNvPr id="32" name="Text Box 31"/>
          <p:cNvSpPr txBox="1"/>
          <p:nvPr/>
        </p:nvSpPr>
        <p:spPr>
          <a:xfrm>
            <a:off x="76200" y="3162300"/>
            <a:ext cx="6602095" cy="3107690"/>
          </a:xfrm>
          <a:prstGeom prst="rect">
            <a:avLst/>
          </a:prstGeom>
          <a:noFill/>
        </p:spPr>
        <p:txBody>
          <a:bodyPr wrap="square" rtlCol="0">
            <a:spAutoFit/>
          </a:bodyPr>
          <a:lstStyle/>
          <a:p>
            <a:pPr algn="just"/>
            <a:r>
              <a:rPr lang="en-US" sz="2800" b="1" dirty="0">
                <a:solidFill>
                  <a:schemeClr val="bg2">
                    <a:lumMod val="25000"/>
                  </a:schemeClr>
                </a:solidFill>
              </a:rPr>
              <a:t>THIRD PAGE IF HE CHOOSE TOURISM PACKAGE IN PACKAGE PAGE WELL APPEAR AFTER TRANSPOARTATION PAGE AND HOTELS PAGE FOR TOURISM PACKAGE THAT SHOWES THE USER MANY TOURISM SITES AND PLACES  AND HE CHOOSE WHAT HE WANT TO VISIT</a:t>
            </a:r>
            <a:endParaRPr lang="en-US" b="1" dirty="0">
              <a:solidFill>
                <a:schemeClr val="bg2">
                  <a:lumMod val="25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18" name="Freeform 18"/>
          <p:cNvSpPr/>
          <p:nvPr/>
        </p:nvSpPr>
        <p:spPr>
          <a:xfrm rot="887923">
            <a:off x="-2683214" y="7543802"/>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a:p>
        </p:txBody>
      </p:sp>
      <p:sp>
        <p:nvSpPr>
          <p:cNvPr id="19" name="Freeform 19"/>
          <p:cNvSpPr/>
          <p:nvPr/>
        </p:nvSpPr>
        <p:spPr>
          <a:xfrm rot="887923">
            <a:off x="12076940" y="-3354783"/>
            <a:ext cx="7032580" cy="7216267"/>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0" name="TextBox 20"/>
          <p:cNvSpPr txBox="1"/>
          <p:nvPr/>
        </p:nvSpPr>
        <p:spPr>
          <a:xfrm>
            <a:off x="2209602" y="-266954"/>
            <a:ext cx="9537014" cy="1668780"/>
          </a:xfrm>
          <a:prstGeom prst="rect">
            <a:avLst/>
          </a:prstGeom>
        </p:spPr>
        <p:txBody>
          <a:bodyPr lIns="0" tIns="0" rIns="0" bIns="0" rtlCol="0" anchor="t">
            <a:spAutoFit/>
          </a:bodyPr>
          <a:lstStyle/>
          <a:p>
            <a:pPr marL="0" lvl="0" indent="0">
              <a:lnSpc>
                <a:spcPts val="13015"/>
              </a:lnSpc>
              <a:spcBef>
                <a:spcPct val="0"/>
              </a:spcBef>
            </a:pPr>
            <a:r>
              <a:rPr lang="en-US" sz="9430" u="none" spc="924">
                <a:solidFill>
                  <a:srgbClr val="231F20"/>
                </a:solidFill>
                <a:latin typeface="Oswald Bold" panose="00000800000000000000"/>
              </a:rPr>
              <a:t>UI-UX</a:t>
            </a:r>
          </a:p>
        </p:txBody>
      </p:sp>
      <p:grpSp>
        <p:nvGrpSpPr>
          <p:cNvPr id="21" name="Group 21"/>
          <p:cNvGrpSpPr/>
          <p:nvPr/>
        </p:nvGrpSpPr>
        <p:grpSpPr>
          <a:xfrm>
            <a:off x="16333169" y="8069439"/>
            <a:ext cx="2094695" cy="2377721"/>
            <a:chOff x="0" y="0"/>
            <a:chExt cx="551689" cy="626231"/>
          </a:xfrm>
        </p:grpSpPr>
        <p:sp>
          <p:nvSpPr>
            <p:cNvPr id="22" name="Freeform 22"/>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3" name="TextBox 23"/>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grpSp>
        <p:nvGrpSpPr>
          <p:cNvPr id="24" name="Group 24"/>
          <p:cNvGrpSpPr/>
          <p:nvPr/>
        </p:nvGrpSpPr>
        <p:grpSpPr>
          <a:xfrm>
            <a:off x="-224419" y="-1349021"/>
            <a:ext cx="2094695" cy="2377721"/>
            <a:chOff x="0" y="0"/>
            <a:chExt cx="551689" cy="626231"/>
          </a:xfrm>
        </p:grpSpPr>
        <p:sp>
          <p:nvSpPr>
            <p:cNvPr id="25" name="Freeform 25"/>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6" name="TextBox 26"/>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pic>
        <p:nvPicPr>
          <p:cNvPr id="31" name="Picture 30" descr="D:\New folder (2)\sssss\AB.pngAB"/>
          <p:cNvPicPr>
            <a:picLocks noChangeAspect="1"/>
          </p:cNvPicPr>
          <p:nvPr/>
        </p:nvPicPr>
        <p:blipFill>
          <a:blip r:embed="rId3"/>
          <a:srcRect/>
          <a:stretch>
            <a:fillRect/>
          </a:stretch>
        </p:blipFill>
        <p:spPr>
          <a:xfrm>
            <a:off x="8600758" y="1535430"/>
            <a:ext cx="7595870" cy="7431405"/>
          </a:xfrm>
          <a:prstGeom prst="rect">
            <a:avLst/>
          </a:prstGeom>
        </p:spPr>
      </p:pic>
      <p:sp>
        <p:nvSpPr>
          <p:cNvPr id="32" name="Text Box 31"/>
          <p:cNvSpPr txBox="1"/>
          <p:nvPr/>
        </p:nvSpPr>
        <p:spPr>
          <a:xfrm>
            <a:off x="152400" y="3162300"/>
            <a:ext cx="6602095" cy="1198880"/>
          </a:xfrm>
          <a:prstGeom prst="rect">
            <a:avLst/>
          </a:prstGeom>
          <a:noFill/>
        </p:spPr>
        <p:txBody>
          <a:bodyPr wrap="square" rtlCol="0">
            <a:spAutoFit/>
          </a:bodyPr>
          <a:lstStyle/>
          <a:p>
            <a:r>
              <a:rPr lang="en-US" sz="2400"/>
              <a:t>ABOUT US PAGE THAT HAVE A BERIF ABOUT OUR COMPANY </a:t>
            </a:r>
          </a:p>
          <a:p>
            <a:endParaRPr lang="en-US" sz="240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3" name="Group 3"/>
          <p:cNvGrpSpPr/>
          <p:nvPr/>
        </p:nvGrpSpPr>
        <p:grpSpPr>
          <a:xfrm>
            <a:off x="4741675" y="2908935"/>
            <a:ext cx="1400175" cy="7292975"/>
            <a:chOff x="0" y="0"/>
            <a:chExt cx="368852" cy="1710138"/>
          </a:xfrm>
        </p:grpSpPr>
        <p:sp>
          <p:nvSpPr>
            <p:cNvPr id="4" name="Freeform 4"/>
            <p:cNvSpPr/>
            <p:nvPr/>
          </p:nvSpPr>
          <p:spPr>
            <a:xfrm>
              <a:off x="0" y="0"/>
              <a:ext cx="368852" cy="1710137"/>
            </a:xfrm>
            <a:custGeom>
              <a:avLst/>
              <a:gdLst/>
              <a:ahLst/>
              <a:cxnLst/>
              <a:rect l="l" t="t" r="r" b="b"/>
              <a:pathLst>
                <a:path w="368852" h="1710137">
                  <a:moveTo>
                    <a:pt x="0" y="0"/>
                  </a:moveTo>
                  <a:lnTo>
                    <a:pt x="368852" y="0"/>
                  </a:lnTo>
                  <a:lnTo>
                    <a:pt x="368852" y="1710137"/>
                  </a:lnTo>
                  <a:lnTo>
                    <a:pt x="0" y="1710137"/>
                  </a:lnTo>
                  <a:close/>
                </a:path>
              </a:pathLst>
            </a:custGeom>
            <a:solidFill>
              <a:srgbClr val="CCCCCC"/>
            </a:solidFill>
          </p:spPr>
          <p:txBody>
            <a:bodyPr/>
            <a:lstStyle/>
            <a:p>
              <a:endParaRPr lang="en-US"/>
            </a:p>
          </p:txBody>
        </p:sp>
        <p:sp>
          <p:nvSpPr>
            <p:cNvPr id="5" name="TextBox 5"/>
            <p:cNvSpPr txBox="1"/>
            <p:nvPr/>
          </p:nvSpPr>
          <p:spPr>
            <a:xfrm>
              <a:off x="0" y="-19050"/>
              <a:ext cx="368852" cy="1729188"/>
            </a:xfrm>
            <a:prstGeom prst="rect">
              <a:avLst/>
            </a:prstGeom>
          </p:spPr>
          <p:txBody>
            <a:bodyPr lIns="50800" tIns="50800" rIns="50800" bIns="50800" rtlCol="0" anchor="ctr"/>
            <a:lstStyle/>
            <a:p>
              <a:pPr algn="ctr">
                <a:lnSpc>
                  <a:spcPts val="2860"/>
                </a:lnSpc>
              </a:pPr>
              <a:endParaRPr/>
            </a:p>
          </p:txBody>
        </p:sp>
      </p:grpSp>
      <p:sp>
        <p:nvSpPr>
          <p:cNvPr id="6" name="TextBox 6"/>
          <p:cNvSpPr txBox="1"/>
          <p:nvPr/>
        </p:nvSpPr>
        <p:spPr>
          <a:xfrm>
            <a:off x="4980992" y="1036994"/>
            <a:ext cx="7416941" cy="1615379"/>
          </a:xfrm>
          <a:prstGeom prst="rect">
            <a:avLst/>
          </a:prstGeom>
        </p:spPr>
        <p:txBody>
          <a:bodyPr lIns="0" tIns="0" rIns="0" bIns="0" rtlCol="0" anchor="t">
            <a:spAutoFit/>
          </a:bodyPr>
          <a:lstStyle/>
          <a:p>
            <a:pPr algn="ctr">
              <a:lnSpc>
                <a:spcPts val="13775"/>
              </a:lnSpc>
            </a:pPr>
            <a:r>
              <a:rPr lang="en-US" sz="8800" b="1" spc="978" dirty="0">
                <a:solidFill>
                  <a:srgbClr val="231F20"/>
                </a:solidFill>
                <a:effectLst>
                  <a:outerShdw blurRad="38100" dist="38100" dir="2700000" algn="tl">
                    <a:srgbClr val="000000">
                      <a:alpha val="43137"/>
                    </a:srgbClr>
                  </a:outerShdw>
                </a:effectLst>
                <a:latin typeface="Oswald Bold" panose="00000800000000000000"/>
              </a:rPr>
              <a:t>MEMBERS</a:t>
            </a:r>
          </a:p>
        </p:txBody>
      </p:sp>
      <p:sp>
        <p:nvSpPr>
          <p:cNvPr id="8" name="TextBox 8"/>
          <p:cNvSpPr txBox="1"/>
          <p:nvPr/>
        </p:nvSpPr>
        <p:spPr>
          <a:xfrm>
            <a:off x="5231353" y="3225185"/>
            <a:ext cx="937219" cy="657225"/>
          </a:xfrm>
          <a:prstGeom prst="rect">
            <a:avLst/>
          </a:prstGeom>
        </p:spPr>
        <p:txBody>
          <a:bodyPr lIns="0" tIns="0" rIns="0" bIns="0" rtlCol="0" anchor="t">
            <a:spAutoFit/>
          </a:bodyPr>
          <a:lstStyle/>
          <a:p>
            <a:pPr algn="ctr">
              <a:lnSpc>
                <a:spcPts val="5125"/>
              </a:lnSpc>
            </a:pPr>
            <a:r>
              <a:rPr lang="en-US" sz="4270" dirty="0">
                <a:solidFill>
                  <a:srgbClr val="363636"/>
                </a:solidFill>
                <a:latin typeface="Oswald Bold Italics"/>
              </a:rPr>
              <a:t>01</a:t>
            </a:r>
          </a:p>
        </p:txBody>
      </p:sp>
      <p:sp>
        <p:nvSpPr>
          <p:cNvPr id="9" name="TextBox 9"/>
          <p:cNvSpPr txBox="1"/>
          <p:nvPr/>
        </p:nvSpPr>
        <p:spPr>
          <a:xfrm>
            <a:off x="5231353" y="4022304"/>
            <a:ext cx="937219" cy="657225"/>
          </a:xfrm>
          <a:prstGeom prst="rect">
            <a:avLst/>
          </a:prstGeom>
        </p:spPr>
        <p:txBody>
          <a:bodyPr lIns="0" tIns="0" rIns="0" bIns="0" rtlCol="0" anchor="t">
            <a:spAutoFit/>
          </a:bodyPr>
          <a:lstStyle/>
          <a:p>
            <a:pPr algn="ctr">
              <a:lnSpc>
                <a:spcPts val="5125"/>
              </a:lnSpc>
            </a:pPr>
            <a:r>
              <a:rPr lang="en-US" sz="4270">
                <a:solidFill>
                  <a:srgbClr val="363636"/>
                </a:solidFill>
                <a:latin typeface="Oswald Bold Italics"/>
              </a:rPr>
              <a:t>02</a:t>
            </a:r>
          </a:p>
        </p:txBody>
      </p:sp>
      <p:sp>
        <p:nvSpPr>
          <p:cNvPr id="10" name="TextBox 10"/>
          <p:cNvSpPr txBox="1"/>
          <p:nvPr/>
        </p:nvSpPr>
        <p:spPr>
          <a:xfrm>
            <a:off x="5231353" y="4903461"/>
            <a:ext cx="937219" cy="657225"/>
          </a:xfrm>
          <a:prstGeom prst="rect">
            <a:avLst/>
          </a:prstGeom>
        </p:spPr>
        <p:txBody>
          <a:bodyPr lIns="0" tIns="0" rIns="0" bIns="0" rtlCol="0" anchor="t">
            <a:spAutoFit/>
          </a:bodyPr>
          <a:lstStyle/>
          <a:p>
            <a:pPr algn="ctr">
              <a:lnSpc>
                <a:spcPts val="5125"/>
              </a:lnSpc>
            </a:pPr>
            <a:r>
              <a:rPr lang="en-US" sz="4270">
                <a:solidFill>
                  <a:srgbClr val="363636"/>
                </a:solidFill>
                <a:latin typeface="Oswald Bold Italics"/>
              </a:rPr>
              <a:t>03</a:t>
            </a:r>
          </a:p>
        </p:txBody>
      </p:sp>
      <p:sp>
        <p:nvSpPr>
          <p:cNvPr id="11" name="TextBox 11"/>
          <p:cNvSpPr txBox="1"/>
          <p:nvPr/>
        </p:nvSpPr>
        <p:spPr>
          <a:xfrm>
            <a:off x="5231353" y="5700580"/>
            <a:ext cx="937219" cy="657225"/>
          </a:xfrm>
          <a:prstGeom prst="rect">
            <a:avLst/>
          </a:prstGeom>
        </p:spPr>
        <p:txBody>
          <a:bodyPr lIns="0" tIns="0" rIns="0" bIns="0" rtlCol="0" anchor="t">
            <a:spAutoFit/>
          </a:bodyPr>
          <a:lstStyle/>
          <a:p>
            <a:pPr algn="ctr">
              <a:lnSpc>
                <a:spcPts val="5125"/>
              </a:lnSpc>
            </a:pPr>
            <a:r>
              <a:rPr lang="en-US" sz="4270">
                <a:solidFill>
                  <a:srgbClr val="363636"/>
                </a:solidFill>
                <a:latin typeface="Oswald Bold Italics"/>
              </a:rPr>
              <a:t>04</a:t>
            </a:r>
          </a:p>
        </p:txBody>
      </p:sp>
      <p:sp>
        <p:nvSpPr>
          <p:cNvPr id="12" name="TextBox 12"/>
          <p:cNvSpPr txBox="1"/>
          <p:nvPr/>
        </p:nvSpPr>
        <p:spPr>
          <a:xfrm>
            <a:off x="5250954" y="6492957"/>
            <a:ext cx="937219" cy="657225"/>
          </a:xfrm>
          <a:prstGeom prst="rect">
            <a:avLst/>
          </a:prstGeom>
        </p:spPr>
        <p:txBody>
          <a:bodyPr lIns="0" tIns="0" rIns="0" bIns="0" rtlCol="0" anchor="t">
            <a:spAutoFit/>
          </a:bodyPr>
          <a:lstStyle/>
          <a:p>
            <a:pPr algn="ctr">
              <a:lnSpc>
                <a:spcPts val="5125"/>
              </a:lnSpc>
            </a:pPr>
            <a:r>
              <a:rPr lang="en-US" sz="4270">
                <a:solidFill>
                  <a:srgbClr val="363636"/>
                </a:solidFill>
                <a:latin typeface="Oswald Bold Italics"/>
              </a:rPr>
              <a:t>05</a:t>
            </a:r>
          </a:p>
        </p:txBody>
      </p:sp>
      <p:sp>
        <p:nvSpPr>
          <p:cNvPr id="13" name="TextBox 13"/>
          <p:cNvSpPr txBox="1"/>
          <p:nvPr/>
        </p:nvSpPr>
        <p:spPr>
          <a:xfrm>
            <a:off x="5250954" y="7323921"/>
            <a:ext cx="937219" cy="657225"/>
          </a:xfrm>
          <a:prstGeom prst="rect">
            <a:avLst/>
          </a:prstGeom>
        </p:spPr>
        <p:txBody>
          <a:bodyPr lIns="0" tIns="0" rIns="0" bIns="0" rtlCol="0" anchor="t">
            <a:spAutoFit/>
          </a:bodyPr>
          <a:lstStyle/>
          <a:p>
            <a:pPr algn="ctr">
              <a:lnSpc>
                <a:spcPts val="5125"/>
              </a:lnSpc>
            </a:pPr>
            <a:r>
              <a:rPr lang="en-US" sz="4270">
                <a:solidFill>
                  <a:srgbClr val="363636"/>
                </a:solidFill>
                <a:latin typeface="Oswald Bold Italics"/>
              </a:rPr>
              <a:t>06</a:t>
            </a:r>
          </a:p>
        </p:txBody>
      </p:sp>
      <p:sp>
        <p:nvSpPr>
          <p:cNvPr id="14" name="TextBox 14"/>
          <p:cNvSpPr txBox="1"/>
          <p:nvPr/>
        </p:nvSpPr>
        <p:spPr>
          <a:xfrm>
            <a:off x="5250954" y="8174214"/>
            <a:ext cx="937219" cy="657225"/>
          </a:xfrm>
          <a:prstGeom prst="rect">
            <a:avLst/>
          </a:prstGeom>
        </p:spPr>
        <p:txBody>
          <a:bodyPr lIns="0" tIns="0" rIns="0" bIns="0" rtlCol="0" anchor="t">
            <a:spAutoFit/>
          </a:bodyPr>
          <a:lstStyle/>
          <a:p>
            <a:pPr algn="ctr">
              <a:lnSpc>
                <a:spcPts val="5125"/>
              </a:lnSpc>
            </a:pPr>
            <a:r>
              <a:rPr lang="en-US" sz="4270">
                <a:solidFill>
                  <a:srgbClr val="363636"/>
                </a:solidFill>
                <a:latin typeface="Oswald Bold Italics"/>
              </a:rPr>
              <a:t>07</a:t>
            </a:r>
          </a:p>
        </p:txBody>
      </p:sp>
      <p:sp>
        <p:nvSpPr>
          <p:cNvPr id="15" name="TextBox 15"/>
          <p:cNvSpPr txBox="1"/>
          <p:nvPr/>
        </p:nvSpPr>
        <p:spPr>
          <a:xfrm>
            <a:off x="6607430" y="3333137"/>
            <a:ext cx="5790503" cy="893445"/>
          </a:xfrm>
          <a:prstGeom prst="rect">
            <a:avLst/>
          </a:prstGeom>
        </p:spPr>
        <p:txBody>
          <a:bodyPr lIns="0" tIns="0" rIns="0" bIns="0" rtlCol="0" anchor="t">
            <a:spAutoFit/>
          </a:bodyPr>
          <a:lstStyle/>
          <a:p>
            <a:pPr marL="0" lvl="1">
              <a:lnSpc>
                <a:spcPts val="3485"/>
              </a:lnSpc>
            </a:pPr>
            <a:r>
              <a:rPr lang="en-US" sz="2525" b="1"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rPr>
              <a:t>Mustafa Maghraby      1700352</a:t>
            </a:r>
            <a:r>
              <a:rPr lang="en-US" sz="2525" b="1" dirty="0">
                <a:solidFill>
                  <a:schemeClr val="accent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rPr>
              <a:t> </a:t>
            </a:r>
            <a:endParaRPr lang="en-US" sz="2525" b="1" strike="noStrike" dirty="0">
              <a:solidFill>
                <a:schemeClr val="accent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endParaRPr>
          </a:p>
          <a:p>
            <a:pPr>
              <a:lnSpc>
                <a:spcPts val="3485"/>
              </a:lnSpc>
            </a:pPr>
            <a:endParaRPr lang="en-US" sz="2525" spc="247">
              <a:solidFill>
                <a:srgbClr val="231F20"/>
              </a:solidFill>
              <a:latin typeface="DM Sans"/>
            </a:endParaRPr>
          </a:p>
        </p:txBody>
      </p:sp>
      <p:sp>
        <p:nvSpPr>
          <p:cNvPr id="16" name="TextBox 16"/>
          <p:cNvSpPr txBox="1"/>
          <p:nvPr/>
        </p:nvSpPr>
        <p:spPr>
          <a:xfrm>
            <a:off x="6607430" y="4152755"/>
            <a:ext cx="6076629" cy="893445"/>
          </a:xfrm>
          <a:prstGeom prst="rect">
            <a:avLst/>
          </a:prstGeom>
        </p:spPr>
        <p:txBody>
          <a:bodyPr lIns="0" tIns="0" rIns="0" bIns="0" rtlCol="0" anchor="t">
            <a:spAutoFit/>
          </a:bodyPr>
          <a:lstStyle/>
          <a:p>
            <a:pPr marL="0" lvl="1">
              <a:lnSpc>
                <a:spcPts val="3485"/>
              </a:lnSpc>
            </a:pPr>
            <a:r>
              <a:rPr lang="en-US" sz="2525" b="1"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rPr>
              <a:t>Andrew amier             2000385</a:t>
            </a:r>
            <a:endParaRPr lang="en-US" sz="2525" b="1" u="none" strike="noStrike"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endParaRPr>
          </a:p>
          <a:p>
            <a:pPr>
              <a:lnSpc>
                <a:spcPts val="3485"/>
              </a:lnSpc>
            </a:pPr>
            <a:endParaRPr lang="en-US" sz="2525" b="1" u="none" strike="noStrike" spc="247"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endParaRPr>
          </a:p>
        </p:txBody>
      </p:sp>
      <p:sp>
        <p:nvSpPr>
          <p:cNvPr id="17" name="TextBox 17"/>
          <p:cNvSpPr txBox="1"/>
          <p:nvPr/>
        </p:nvSpPr>
        <p:spPr>
          <a:xfrm>
            <a:off x="6607430" y="5047445"/>
            <a:ext cx="5790503" cy="893445"/>
          </a:xfrm>
          <a:prstGeom prst="rect">
            <a:avLst/>
          </a:prstGeom>
        </p:spPr>
        <p:txBody>
          <a:bodyPr lIns="0" tIns="0" rIns="0" bIns="0" rtlCol="0" anchor="t">
            <a:spAutoFit/>
          </a:bodyPr>
          <a:lstStyle/>
          <a:p>
            <a:pPr marL="0" lvl="1" indent="0" algn="l">
              <a:lnSpc>
                <a:spcPts val="3485"/>
              </a:lnSpc>
              <a:spcBef>
                <a:spcPct val="0"/>
              </a:spcBef>
            </a:pPr>
            <a:r>
              <a:rPr lang="en-US" sz="2525" b="1"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rPr>
              <a:t>Saber ahmed              2001314</a:t>
            </a:r>
            <a:endParaRPr lang="en-US" sz="2525" b="1" u="none" strike="noStrike"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endParaRPr>
          </a:p>
          <a:p>
            <a:pPr marL="0" lvl="0" indent="0" algn="l">
              <a:lnSpc>
                <a:spcPts val="3485"/>
              </a:lnSpc>
              <a:spcBef>
                <a:spcPct val="0"/>
              </a:spcBef>
            </a:pPr>
            <a:endParaRPr lang="en-US" sz="2525" b="1" u="none" strike="noStrike" spc="247"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endParaRPr>
          </a:p>
        </p:txBody>
      </p:sp>
      <p:sp>
        <p:nvSpPr>
          <p:cNvPr id="18" name="TextBox 18"/>
          <p:cNvSpPr txBox="1"/>
          <p:nvPr/>
        </p:nvSpPr>
        <p:spPr>
          <a:xfrm>
            <a:off x="6607430" y="5841663"/>
            <a:ext cx="6076629" cy="446405"/>
          </a:xfrm>
          <a:prstGeom prst="rect">
            <a:avLst/>
          </a:prstGeom>
        </p:spPr>
        <p:txBody>
          <a:bodyPr lIns="0" tIns="0" rIns="0" bIns="0" rtlCol="0" anchor="t">
            <a:spAutoFit/>
          </a:bodyPr>
          <a:lstStyle/>
          <a:p>
            <a:pPr marL="0" lvl="0" indent="0" algn="l">
              <a:lnSpc>
                <a:spcPts val="3485"/>
              </a:lnSpc>
              <a:spcBef>
                <a:spcPct val="0"/>
              </a:spcBef>
            </a:pPr>
            <a:r>
              <a:rPr lang="en-US" sz="2525" b="1"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rPr>
              <a:t>Mohamed mahmoud  2001871</a:t>
            </a:r>
            <a:endParaRPr lang="en-US" sz="2525" b="1" spc="247"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endParaRPr>
          </a:p>
        </p:txBody>
      </p:sp>
      <p:sp>
        <p:nvSpPr>
          <p:cNvPr id="19" name="TextBox 19"/>
          <p:cNvSpPr txBox="1"/>
          <p:nvPr/>
        </p:nvSpPr>
        <p:spPr>
          <a:xfrm>
            <a:off x="6629655" y="6629807"/>
            <a:ext cx="6076629" cy="446405"/>
          </a:xfrm>
          <a:prstGeom prst="rect">
            <a:avLst/>
          </a:prstGeom>
        </p:spPr>
        <p:txBody>
          <a:bodyPr lIns="0" tIns="0" rIns="0" bIns="0" rtlCol="0" anchor="t">
            <a:spAutoFit/>
          </a:bodyPr>
          <a:lstStyle/>
          <a:p>
            <a:pPr marL="0" lvl="0" indent="0" algn="l">
              <a:lnSpc>
                <a:spcPts val="3485"/>
              </a:lnSpc>
              <a:spcBef>
                <a:spcPct val="0"/>
              </a:spcBef>
            </a:pPr>
            <a:r>
              <a:rPr lang="en-US" sz="2525" b="1"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rPr>
              <a:t>Mohamed mahmoud  2001510</a:t>
            </a:r>
            <a:endParaRPr lang="en-US" sz="2525" b="1" spc="247"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endParaRPr>
          </a:p>
        </p:txBody>
      </p:sp>
      <p:sp>
        <p:nvSpPr>
          <p:cNvPr id="20" name="TextBox 20"/>
          <p:cNvSpPr txBox="1"/>
          <p:nvPr/>
        </p:nvSpPr>
        <p:spPr>
          <a:xfrm>
            <a:off x="6607430" y="7434884"/>
            <a:ext cx="5790503" cy="893445"/>
          </a:xfrm>
          <a:prstGeom prst="rect">
            <a:avLst/>
          </a:prstGeom>
        </p:spPr>
        <p:txBody>
          <a:bodyPr lIns="0" tIns="0" rIns="0" bIns="0" rtlCol="0" anchor="t">
            <a:spAutoFit/>
          </a:bodyPr>
          <a:lstStyle/>
          <a:p>
            <a:pPr marL="0" lvl="1" indent="0" algn="l">
              <a:lnSpc>
                <a:spcPts val="3485"/>
              </a:lnSpc>
              <a:spcBef>
                <a:spcPct val="0"/>
              </a:spcBef>
            </a:pPr>
            <a:r>
              <a:rPr lang="en-US" sz="2525" b="1"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rPr>
              <a:t>Mahmoud khaled       2001682</a:t>
            </a:r>
            <a:endParaRPr lang="en-US" sz="2525" b="1" u="none" strike="noStrike"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endParaRPr>
          </a:p>
          <a:p>
            <a:pPr marL="0" lvl="0" indent="0" algn="l">
              <a:lnSpc>
                <a:spcPts val="3485"/>
              </a:lnSpc>
              <a:spcBef>
                <a:spcPct val="0"/>
              </a:spcBef>
            </a:pPr>
            <a:endParaRPr lang="en-US" sz="2525" b="1" u="none" strike="noStrike" spc="247"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endParaRPr>
          </a:p>
        </p:txBody>
      </p:sp>
      <p:sp>
        <p:nvSpPr>
          <p:cNvPr id="21" name="TextBox 21"/>
          <p:cNvSpPr txBox="1"/>
          <p:nvPr/>
        </p:nvSpPr>
        <p:spPr>
          <a:xfrm>
            <a:off x="6607430" y="8279265"/>
            <a:ext cx="6076629" cy="893445"/>
          </a:xfrm>
          <a:prstGeom prst="rect">
            <a:avLst/>
          </a:prstGeom>
        </p:spPr>
        <p:txBody>
          <a:bodyPr lIns="0" tIns="0" rIns="0" bIns="0" rtlCol="0" anchor="t">
            <a:spAutoFit/>
          </a:bodyPr>
          <a:lstStyle/>
          <a:p>
            <a:pPr marL="0" lvl="1" indent="0" algn="l">
              <a:lnSpc>
                <a:spcPts val="3485"/>
              </a:lnSpc>
              <a:spcBef>
                <a:spcPct val="0"/>
              </a:spcBef>
            </a:pPr>
            <a:r>
              <a:rPr lang="en-US" sz="2525" b="1"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rPr>
              <a:t>Mina hilal                   1900247</a:t>
            </a:r>
          </a:p>
          <a:p>
            <a:pPr marL="0" lvl="0" indent="0" algn="l">
              <a:lnSpc>
                <a:spcPts val="3485"/>
              </a:lnSpc>
              <a:spcBef>
                <a:spcPct val="0"/>
              </a:spcBef>
            </a:pPr>
            <a:endParaRPr lang="en-US" sz="2525" b="1" spc="247"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endParaRPr>
          </a:p>
        </p:txBody>
      </p:sp>
      <p:sp>
        <p:nvSpPr>
          <p:cNvPr id="22" name="TextBox 14"/>
          <p:cNvSpPr txBox="1"/>
          <p:nvPr/>
        </p:nvSpPr>
        <p:spPr>
          <a:xfrm>
            <a:off x="5231269" y="9198469"/>
            <a:ext cx="937219" cy="657225"/>
          </a:xfrm>
          <a:prstGeom prst="rect">
            <a:avLst/>
          </a:prstGeom>
        </p:spPr>
        <p:txBody>
          <a:bodyPr lIns="0" tIns="0" rIns="0" bIns="0" rtlCol="0" anchor="t">
            <a:spAutoFit/>
          </a:bodyPr>
          <a:lstStyle/>
          <a:p>
            <a:pPr algn="ctr">
              <a:lnSpc>
                <a:spcPts val="5125"/>
              </a:lnSpc>
            </a:pPr>
            <a:r>
              <a:rPr lang="en-US" sz="4270">
                <a:solidFill>
                  <a:srgbClr val="363636"/>
                </a:solidFill>
                <a:latin typeface="Oswald Bold Italics"/>
              </a:rPr>
              <a:t>08</a:t>
            </a:r>
          </a:p>
        </p:txBody>
      </p:sp>
      <p:sp>
        <p:nvSpPr>
          <p:cNvPr id="23" name="TextBox 21"/>
          <p:cNvSpPr txBox="1"/>
          <p:nvPr/>
        </p:nvSpPr>
        <p:spPr>
          <a:xfrm>
            <a:off x="6607430" y="9258435"/>
            <a:ext cx="6076629" cy="893445"/>
          </a:xfrm>
          <a:prstGeom prst="rect">
            <a:avLst/>
          </a:prstGeom>
        </p:spPr>
        <p:txBody>
          <a:bodyPr lIns="0" tIns="0" rIns="0" bIns="0" rtlCol="0" anchor="t">
            <a:spAutoFit/>
          </a:bodyPr>
          <a:lstStyle/>
          <a:p>
            <a:pPr marL="0" lvl="1" indent="0" algn="l">
              <a:lnSpc>
                <a:spcPts val="3485"/>
              </a:lnSpc>
              <a:spcBef>
                <a:spcPct val="0"/>
              </a:spcBef>
            </a:pPr>
            <a:r>
              <a:rPr lang="en-US" sz="2525" b="1"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rPr>
              <a:t>MARCO ABDO           2001649</a:t>
            </a:r>
          </a:p>
          <a:p>
            <a:pPr marL="0" lvl="0" indent="0" algn="l">
              <a:lnSpc>
                <a:spcPts val="3485"/>
              </a:lnSpc>
              <a:spcBef>
                <a:spcPct val="0"/>
              </a:spcBef>
            </a:pPr>
            <a:endParaRPr lang="en-US" sz="2525" b="1" spc="247" dirty="0">
              <a:solidFill>
                <a:schemeClr val="tx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endParaRPr>
          </a:p>
        </p:txBody>
      </p:sp>
      <p:grpSp>
        <p:nvGrpSpPr>
          <p:cNvPr id="24" name="Group 3"/>
          <p:cNvGrpSpPr/>
          <p:nvPr/>
        </p:nvGrpSpPr>
        <p:grpSpPr>
          <a:xfrm>
            <a:off x="11983971" y="4679529"/>
            <a:ext cx="1400175" cy="2333165"/>
            <a:chOff x="0" y="0"/>
            <a:chExt cx="368852" cy="1710138"/>
          </a:xfrm>
        </p:grpSpPr>
        <p:sp>
          <p:nvSpPr>
            <p:cNvPr id="25" name="Freeform 4"/>
            <p:cNvSpPr/>
            <p:nvPr/>
          </p:nvSpPr>
          <p:spPr>
            <a:xfrm>
              <a:off x="0" y="0"/>
              <a:ext cx="368852" cy="1710137"/>
            </a:xfrm>
            <a:custGeom>
              <a:avLst/>
              <a:gdLst/>
              <a:ahLst/>
              <a:cxnLst/>
              <a:rect l="l" t="t" r="r" b="b"/>
              <a:pathLst>
                <a:path w="368852" h="1710137">
                  <a:moveTo>
                    <a:pt x="0" y="0"/>
                  </a:moveTo>
                  <a:lnTo>
                    <a:pt x="368852" y="0"/>
                  </a:lnTo>
                  <a:lnTo>
                    <a:pt x="368852" y="1710137"/>
                  </a:lnTo>
                  <a:lnTo>
                    <a:pt x="0" y="1710137"/>
                  </a:lnTo>
                  <a:close/>
                </a:path>
              </a:pathLst>
            </a:custGeom>
            <a:solidFill>
              <a:srgbClr val="CCCCCC"/>
            </a:solidFill>
          </p:spPr>
          <p:txBody>
            <a:bodyPr/>
            <a:lstStyle/>
            <a:p>
              <a:endParaRPr lang="en-US"/>
            </a:p>
          </p:txBody>
        </p:sp>
        <p:sp>
          <p:nvSpPr>
            <p:cNvPr id="26" name="TextBox 5"/>
            <p:cNvSpPr txBox="1"/>
            <p:nvPr/>
          </p:nvSpPr>
          <p:spPr>
            <a:xfrm>
              <a:off x="0" y="-19050"/>
              <a:ext cx="368852" cy="1729188"/>
            </a:xfrm>
            <a:prstGeom prst="rect">
              <a:avLst/>
            </a:prstGeom>
          </p:spPr>
          <p:txBody>
            <a:bodyPr lIns="50800" tIns="50800" rIns="50800" bIns="50800" rtlCol="0" anchor="ctr"/>
            <a:lstStyle/>
            <a:p>
              <a:pPr algn="ctr">
                <a:lnSpc>
                  <a:spcPts val="2860"/>
                </a:lnSpc>
              </a:pPr>
              <a:endParaRPr/>
            </a:p>
          </p:txBody>
        </p:sp>
      </p:grpSp>
      <p:sp>
        <p:nvSpPr>
          <p:cNvPr id="27" name="TextBox 15"/>
          <p:cNvSpPr txBox="1"/>
          <p:nvPr/>
        </p:nvSpPr>
        <p:spPr>
          <a:xfrm>
            <a:off x="13461365" y="4848842"/>
            <a:ext cx="4826635" cy="3141886"/>
          </a:xfrm>
          <a:prstGeom prst="rect">
            <a:avLst/>
          </a:prstGeom>
        </p:spPr>
        <p:txBody>
          <a:bodyPr wrap="square" lIns="0" tIns="0" rIns="0" bIns="0" rtlCol="0" anchor="t">
            <a:spAutoFit/>
          </a:bodyPr>
          <a:lstStyle/>
          <a:p>
            <a:pPr marL="0" lvl="1">
              <a:lnSpc>
                <a:spcPts val="3485"/>
              </a:lnSpc>
            </a:pPr>
            <a:r>
              <a:rPr lang="en-GB" sz="2525" b="1" spc="300" dirty="0">
                <a:solidFill>
                  <a:schemeClr val="tx1"/>
                </a:solidFill>
                <a:effectLst>
                  <a:outerShdw blurRad="38100" dist="38100" dir="2700000" algn="tl">
                    <a:srgbClr val="000000">
                      <a:alpha val="43137"/>
                    </a:srgbClr>
                  </a:outerShdw>
                </a:effectLst>
                <a:latin typeface="Microsoft YaHei UI Light" panose="020B0502040204020203" charset="-122"/>
                <a:ea typeface="Microsoft YaHei UI Light" panose="020B0502040204020203" charset="-122"/>
                <a:cs typeface="Verdana" panose="020B0604030504040204" pitchFamily="34" charset="0"/>
                <a:sym typeface="+mn-ea"/>
              </a:rPr>
              <a:t>Supervied  By</a:t>
            </a:r>
            <a:r>
              <a:rPr lang="en-US" altLang="en-GB" sz="2525" b="1" spc="300" dirty="0">
                <a:solidFill>
                  <a:schemeClr val="tx1"/>
                </a:solidFill>
                <a:effectLst>
                  <a:outerShdw blurRad="38100" dist="38100" dir="2700000" algn="tl">
                    <a:srgbClr val="000000">
                      <a:alpha val="43137"/>
                    </a:srgbClr>
                  </a:outerShdw>
                </a:effectLst>
                <a:latin typeface="Microsoft YaHei UI Light" panose="020B0502040204020203" charset="-122"/>
                <a:ea typeface="Microsoft YaHei UI Light" panose="020B0502040204020203" charset="-122"/>
                <a:cs typeface="Verdana" panose="020B0604030504040204" pitchFamily="34" charset="0"/>
                <a:sym typeface="+mn-ea"/>
              </a:rPr>
              <a:t> </a:t>
            </a:r>
            <a:endParaRPr lang="ar-EG" altLang="en-GB" sz="2525" b="1" spc="300" dirty="0" smtClean="0">
              <a:solidFill>
                <a:schemeClr val="tx1"/>
              </a:solidFill>
              <a:effectLst>
                <a:outerShdw blurRad="38100" dist="38100" dir="2700000" algn="tl">
                  <a:srgbClr val="000000">
                    <a:alpha val="43137"/>
                  </a:srgbClr>
                </a:outerShdw>
              </a:effectLst>
              <a:latin typeface="Microsoft YaHei UI Light" panose="020B0502040204020203" charset="-122"/>
              <a:ea typeface="Microsoft YaHei UI Light" panose="020B0502040204020203" charset="-122"/>
              <a:cs typeface="Verdana" panose="020B0604030504040204" pitchFamily="34" charset="0"/>
              <a:sym typeface="+mn-ea"/>
            </a:endParaRPr>
          </a:p>
          <a:p>
            <a:pPr marL="0" lvl="1">
              <a:lnSpc>
                <a:spcPts val="3485"/>
              </a:lnSpc>
            </a:pPr>
            <a:endParaRPr lang="en-US" altLang="en-GB" sz="2525" b="1" spc="300" dirty="0">
              <a:solidFill>
                <a:schemeClr val="tx1"/>
              </a:solidFill>
              <a:effectLst>
                <a:outerShdw blurRad="38100" dist="38100" dir="2700000" algn="tl">
                  <a:srgbClr val="000000">
                    <a:alpha val="43137"/>
                  </a:srgbClr>
                </a:outerShdw>
              </a:effectLst>
              <a:latin typeface="Microsoft YaHei UI Light" panose="020B0502040204020203" charset="-122"/>
              <a:ea typeface="Microsoft YaHei UI Light" panose="020B0502040204020203" charset="-122"/>
              <a:cs typeface="Verdana" panose="020B0604030504040204" pitchFamily="34" charset="0"/>
              <a:sym typeface="+mn-ea"/>
            </a:endParaRPr>
          </a:p>
          <a:p>
            <a:pPr marL="0" lvl="1">
              <a:lnSpc>
                <a:spcPts val="3485"/>
              </a:lnSpc>
            </a:pPr>
            <a:r>
              <a:rPr lang="en-US" sz="2525" b="1" spc="300" dirty="0">
                <a:effectLst>
                  <a:outerShdw blurRad="38100" dist="38100" dir="2700000" algn="tl">
                    <a:srgbClr val="000000">
                      <a:alpha val="43137"/>
                    </a:srgbClr>
                  </a:outerShdw>
                </a:effectLst>
                <a:latin typeface="Microsoft YaHei UI Light" panose="020B0502040204020203" charset="-122"/>
                <a:ea typeface="Microsoft YaHei UI Light" panose="020B0502040204020203" charset="-122"/>
                <a:cs typeface="Verdana" panose="020B0604030504040204" pitchFamily="34" charset="0"/>
                <a:sym typeface="+mn-ea"/>
              </a:rPr>
              <a:t>Dr. </a:t>
            </a:r>
            <a:r>
              <a:rPr lang="en-US" sz="2525" b="1" spc="300" dirty="0" smtClean="0">
                <a:effectLst>
                  <a:outerShdw blurRad="38100" dist="38100" dir="2700000" algn="tl">
                    <a:srgbClr val="000000">
                      <a:alpha val="43137"/>
                    </a:srgbClr>
                  </a:outerShdw>
                </a:effectLst>
                <a:latin typeface="Microsoft YaHei UI Light" panose="020B0502040204020203" charset="-122"/>
                <a:ea typeface="Microsoft YaHei UI Light" panose="020B0502040204020203" charset="-122"/>
                <a:cs typeface="Verdana" panose="020B0604030504040204" pitchFamily="34" charset="0"/>
                <a:sym typeface="+mn-ea"/>
              </a:rPr>
              <a:t>Rodaina</a:t>
            </a:r>
            <a:r>
              <a:rPr lang="ar-EG" sz="2525" b="1" spc="300" dirty="0" smtClean="0">
                <a:effectLst>
                  <a:outerShdw blurRad="38100" dist="38100" dir="2700000" algn="tl">
                    <a:srgbClr val="000000">
                      <a:alpha val="43137"/>
                    </a:srgbClr>
                  </a:outerShdw>
                </a:effectLst>
                <a:latin typeface="Microsoft YaHei UI Light" panose="020B0502040204020203" charset="-122"/>
                <a:ea typeface="Microsoft YaHei UI Light" panose="020B0502040204020203" charset="-122"/>
                <a:cs typeface="Verdana" panose="020B0604030504040204" pitchFamily="34" charset="0"/>
                <a:sym typeface="+mn-ea"/>
              </a:rPr>
              <a:t> </a:t>
            </a:r>
            <a:r>
              <a:rPr lang="en-US" sz="2525" b="1" spc="300" dirty="0" smtClean="0">
                <a:effectLst>
                  <a:outerShdw blurRad="38100" dist="38100" dir="2700000" algn="tl">
                    <a:srgbClr val="000000">
                      <a:alpha val="43137"/>
                    </a:srgbClr>
                  </a:outerShdw>
                </a:effectLst>
                <a:latin typeface="Microsoft YaHei UI Light" panose="020B0502040204020203" charset="-122"/>
                <a:ea typeface="Microsoft YaHei UI Light" panose="020B0502040204020203" charset="-122"/>
                <a:cs typeface="Verdana" panose="020B0604030504040204" pitchFamily="34" charset="0"/>
                <a:sym typeface="+mn-ea"/>
              </a:rPr>
              <a:t>Abdelsalam</a:t>
            </a:r>
          </a:p>
          <a:p>
            <a:pPr marL="0" lvl="1">
              <a:lnSpc>
                <a:spcPts val="3485"/>
              </a:lnSpc>
            </a:pPr>
            <a:endParaRPr lang="en-US" sz="2525" b="1" spc="300" dirty="0">
              <a:effectLst>
                <a:outerShdw blurRad="38100" dist="38100" dir="2700000" algn="tl">
                  <a:srgbClr val="000000">
                    <a:alpha val="43137"/>
                  </a:srgbClr>
                </a:outerShdw>
              </a:effectLst>
              <a:latin typeface="Microsoft YaHei UI Light" panose="020B0502040204020203" charset="-122"/>
              <a:ea typeface="Microsoft YaHei UI Light" panose="020B0502040204020203" charset="-122"/>
              <a:cs typeface="Verdana" panose="020B0604030504040204" pitchFamily="34" charset="0"/>
              <a:sym typeface="+mn-ea"/>
            </a:endParaRPr>
          </a:p>
          <a:p>
            <a:pPr marL="0" lvl="1">
              <a:lnSpc>
                <a:spcPts val="3485"/>
              </a:lnSpc>
            </a:pPr>
            <a:r>
              <a:rPr lang="en-US" sz="2525" b="1" spc="300" dirty="0">
                <a:solidFill>
                  <a:schemeClr val="tx1"/>
                </a:solidFill>
                <a:effectLst>
                  <a:outerShdw blurRad="38100" dist="38100" dir="2700000" algn="tl">
                    <a:srgbClr val="000000">
                      <a:alpha val="43137"/>
                    </a:srgbClr>
                  </a:outerShdw>
                </a:effectLst>
                <a:latin typeface="Microsoft YaHei UI Light" panose="020B0502040204020203" charset="-122"/>
                <a:ea typeface="Microsoft YaHei UI Light" panose="020B0502040204020203" charset="-122"/>
                <a:cs typeface="Verdana" panose="020B0604030504040204" pitchFamily="34" charset="0"/>
                <a:sym typeface="+mn-ea"/>
              </a:rPr>
              <a:t>Eng. Amany  Emad</a:t>
            </a:r>
            <a:endParaRPr lang="en-US" sz="2525" b="1" spc="300" dirty="0">
              <a:solidFill>
                <a:schemeClr val="tx1"/>
              </a:solidFill>
              <a:effectLst>
                <a:outerShdw blurRad="38100" dist="38100" dir="2700000" algn="tl">
                  <a:srgbClr val="000000">
                    <a:alpha val="43137"/>
                  </a:srgbClr>
                </a:outerShdw>
              </a:effectLst>
              <a:latin typeface="Microsoft YaHei UI Light" panose="020B0502040204020203" charset="-122"/>
              <a:ea typeface="Microsoft YaHei UI Light" panose="020B0502040204020203" charset="-122"/>
              <a:cs typeface="Verdana" panose="020B0604030504040204" pitchFamily="34" charset="0"/>
            </a:endParaRPr>
          </a:p>
          <a:p>
            <a:pPr marL="0" lvl="1">
              <a:lnSpc>
                <a:spcPts val="3485"/>
              </a:lnSpc>
            </a:pPr>
            <a:r>
              <a:rPr lang="en-US" sz="2525" b="1" dirty="0">
                <a:solidFill>
                  <a:schemeClr val="accent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sym typeface="+mn-ea"/>
              </a:rPr>
              <a:t> </a:t>
            </a:r>
            <a:endParaRPr lang="en-US" sz="2525" b="1" strike="noStrike" dirty="0">
              <a:solidFill>
                <a:schemeClr val="accent1"/>
              </a:solidFill>
              <a:effectLst>
                <a:outerShdw blurRad="38100" dist="38100" dir="2700000" algn="tl">
                  <a:srgbClr val="000000">
                    <a:alpha val="43137"/>
                  </a:srgbClr>
                </a:outerShdw>
              </a:effectLst>
              <a:latin typeface="Segoe UI Light" panose="020B0502040204020203" charset="0"/>
              <a:ea typeface="Verdana" panose="020B0604030504040204" pitchFamily="34" charset="0"/>
              <a:cs typeface="Segoe UI Light" panose="020B0502040204020203" charset="0"/>
            </a:endParaRPr>
          </a:p>
          <a:p>
            <a:pPr>
              <a:lnSpc>
                <a:spcPts val="3485"/>
              </a:lnSpc>
            </a:pPr>
            <a:endParaRPr lang="en-US" sz="2525" spc="247" dirty="0">
              <a:solidFill>
                <a:srgbClr val="231F20"/>
              </a:solidFill>
              <a:latin typeface="DM Sans"/>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18" name="Freeform 18"/>
          <p:cNvSpPr/>
          <p:nvPr/>
        </p:nvSpPr>
        <p:spPr>
          <a:xfrm rot="887923">
            <a:off x="-1485143" y="7303463"/>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a:p>
        </p:txBody>
      </p:sp>
      <p:sp>
        <p:nvSpPr>
          <p:cNvPr id="19" name="Freeform 19"/>
          <p:cNvSpPr/>
          <p:nvPr/>
        </p:nvSpPr>
        <p:spPr>
          <a:xfrm rot="887923">
            <a:off x="11317302" y="-808922"/>
            <a:ext cx="7032580" cy="7216267"/>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0" name="TextBox 20"/>
          <p:cNvSpPr txBox="1"/>
          <p:nvPr/>
        </p:nvSpPr>
        <p:spPr>
          <a:xfrm>
            <a:off x="2209800" y="294129"/>
            <a:ext cx="9537014" cy="1533368"/>
          </a:xfrm>
          <a:prstGeom prst="rect">
            <a:avLst/>
          </a:prstGeom>
        </p:spPr>
        <p:txBody>
          <a:bodyPr lIns="0" tIns="0" rIns="0" bIns="0" rtlCol="0" anchor="t">
            <a:spAutoFit/>
          </a:bodyPr>
          <a:lstStyle/>
          <a:p>
            <a:pPr marL="0" lvl="0" indent="0">
              <a:lnSpc>
                <a:spcPts val="13015"/>
              </a:lnSpc>
              <a:spcBef>
                <a:spcPct val="0"/>
              </a:spcBef>
            </a:pPr>
            <a:r>
              <a:rPr lang="en-US" sz="8800" b="1" u="none" spc="924" dirty="0">
                <a:solidFill>
                  <a:schemeClr val="bg2">
                    <a:lumMod val="25000"/>
                  </a:schemeClr>
                </a:solidFill>
                <a:latin typeface="Oswald Bold" panose="00000800000000000000"/>
              </a:rPr>
              <a:t>UI-UX</a:t>
            </a:r>
            <a:endParaRPr lang="en-US" sz="9430" b="1" u="none" spc="924" dirty="0">
              <a:solidFill>
                <a:schemeClr val="bg2">
                  <a:lumMod val="25000"/>
                </a:schemeClr>
              </a:solidFill>
              <a:latin typeface="Oswald Bold" panose="00000800000000000000"/>
            </a:endParaRPr>
          </a:p>
        </p:txBody>
      </p:sp>
      <p:grpSp>
        <p:nvGrpSpPr>
          <p:cNvPr id="21" name="Group 21"/>
          <p:cNvGrpSpPr/>
          <p:nvPr/>
        </p:nvGrpSpPr>
        <p:grpSpPr>
          <a:xfrm>
            <a:off x="16333169" y="8069439"/>
            <a:ext cx="2094695" cy="2377721"/>
            <a:chOff x="0" y="0"/>
            <a:chExt cx="551689" cy="626231"/>
          </a:xfrm>
        </p:grpSpPr>
        <p:sp>
          <p:nvSpPr>
            <p:cNvPr id="22" name="Freeform 22"/>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3" name="TextBox 23"/>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grpSp>
        <p:nvGrpSpPr>
          <p:cNvPr id="24" name="Group 24"/>
          <p:cNvGrpSpPr/>
          <p:nvPr/>
        </p:nvGrpSpPr>
        <p:grpSpPr>
          <a:xfrm>
            <a:off x="-224419" y="-1349021"/>
            <a:ext cx="2094695" cy="2377721"/>
            <a:chOff x="0" y="0"/>
            <a:chExt cx="551689" cy="626231"/>
          </a:xfrm>
        </p:grpSpPr>
        <p:sp>
          <p:nvSpPr>
            <p:cNvPr id="25" name="Freeform 25"/>
            <p:cNvSpPr/>
            <p:nvPr/>
          </p:nvSpPr>
          <p:spPr>
            <a:xfrm>
              <a:off x="0" y="0"/>
              <a:ext cx="551689" cy="626231"/>
            </a:xfrm>
            <a:custGeom>
              <a:avLst/>
              <a:gdLst/>
              <a:ahLst/>
              <a:cxnLst/>
              <a:rect l="l" t="t" r="r" b="b"/>
              <a:pathLst>
                <a:path w="551689" h="626231">
                  <a:moveTo>
                    <a:pt x="0" y="0"/>
                  </a:moveTo>
                  <a:lnTo>
                    <a:pt x="551689" y="0"/>
                  </a:lnTo>
                  <a:lnTo>
                    <a:pt x="551689" y="626231"/>
                  </a:lnTo>
                  <a:lnTo>
                    <a:pt x="0" y="626231"/>
                  </a:lnTo>
                  <a:close/>
                </a:path>
              </a:pathLst>
            </a:custGeom>
            <a:solidFill>
              <a:srgbClr val="CCCCCC"/>
            </a:solidFill>
          </p:spPr>
          <p:txBody>
            <a:bodyPr/>
            <a:lstStyle/>
            <a:p>
              <a:endParaRPr lang="en-US"/>
            </a:p>
          </p:txBody>
        </p:sp>
        <p:sp>
          <p:nvSpPr>
            <p:cNvPr id="26" name="TextBox 26"/>
            <p:cNvSpPr txBox="1"/>
            <p:nvPr/>
          </p:nvSpPr>
          <p:spPr>
            <a:xfrm>
              <a:off x="0" y="-19050"/>
              <a:ext cx="551689" cy="645281"/>
            </a:xfrm>
            <a:prstGeom prst="rect">
              <a:avLst/>
            </a:prstGeom>
          </p:spPr>
          <p:txBody>
            <a:bodyPr lIns="50800" tIns="50800" rIns="50800" bIns="50800" rtlCol="0" anchor="ctr"/>
            <a:lstStyle/>
            <a:p>
              <a:pPr algn="ctr">
                <a:lnSpc>
                  <a:spcPts val="2860"/>
                </a:lnSpc>
              </a:pPr>
              <a:endParaRPr/>
            </a:p>
          </p:txBody>
        </p:sp>
      </p:grpSp>
      <p:sp>
        <p:nvSpPr>
          <p:cNvPr id="32" name="Text Box 31"/>
          <p:cNvSpPr txBox="1"/>
          <p:nvPr/>
        </p:nvSpPr>
        <p:spPr>
          <a:xfrm>
            <a:off x="152400" y="3162300"/>
            <a:ext cx="6602095" cy="460375"/>
          </a:xfrm>
          <a:prstGeom prst="rect">
            <a:avLst/>
          </a:prstGeom>
          <a:noFill/>
        </p:spPr>
        <p:txBody>
          <a:bodyPr wrap="square" rtlCol="0">
            <a:spAutoFit/>
          </a:bodyPr>
          <a:lstStyle/>
          <a:p>
            <a:r>
              <a:rPr lang="en-US" sz="2400" b="1" dirty="0">
                <a:solidFill>
                  <a:schemeClr val="bg2">
                    <a:lumMod val="25000"/>
                  </a:schemeClr>
                </a:solidFill>
                <a:sym typeface="+mn-ea"/>
              </a:rPr>
              <a:t>LOGIN FORM IF HE ALREADY HAVE AN ACCOUNT</a:t>
            </a:r>
            <a:endParaRPr lang="en-US" sz="2400" b="1" dirty="0">
              <a:solidFill>
                <a:schemeClr val="bg2">
                  <a:lumMod val="25000"/>
                </a:schemeClr>
              </a:solidFill>
            </a:endParaRPr>
          </a:p>
        </p:txBody>
      </p:sp>
      <p:pic>
        <p:nvPicPr>
          <p:cNvPr id="2" name="Picture 1" descr="D:\New folder (2)\Web project graduation\WhatsApp Image 2024-02-11 at 13.42.46_cf70f196.jpgWhatsApp Image 2024-02-11 at 13.42.46_cf70f196"/>
          <p:cNvPicPr>
            <a:picLocks noChangeAspect="1"/>
          </p:cNvPicPr>
          <p:nvPr/>
        </p:nvPicPr>
        <p:blipFill>
          <a:blip r:embed="rId3">
            <a:extLst>
              <a:ext uri="{BEBA8EAE-BF5A-486C-A8C5-ECC9F3942E4B}">
                <a14:imgProps xmlns:a14="http://schemas.microsoft.com/office/drawing/2010/main">
                  <a14:imgLayer r:embed="rId4">
                    <a14:imgEffect>
                      <a14:saturation sat="33000"/>
                    </a14:imgEffect>
                  </a14:imgLayer>
                </a14:imgProps>
              </a:ext>
            </a:extLst>
          </a:blip>
          <a:srcRect/>
          <a:stretch>
            <a:fillRect/>
          </a:stretch>
        </p:blipFill>
        <p:spPr>
          <a:xfrm>
            <a:off x="8087360" y="1191578"/>
            <a:ext cx="8508365" cy="3736975"/>
          </a:xfrm>
          <a:prstGeom prst="rect">
            <a:avLst/>
          </a:prstGeom>
        </p:spPr>
      </p:pic>
      <p:pic>
        <p:nvPicPr>
          <p:cNvPr id="3" name="Picture 2" descr="D:\New folder (2)\Web project graduation\WhatsApp Image 2024-02-11 at 13.42.46_4ed041f9.jpgWhatsApp Image 2024-02-11 at 13.42.46_4ed041f9"/>
          <p:cNvPicPr>
            <a:picLocks noChangeAspect="1"/>
          </p:cNvPicPr>
          <p:nvPr/>
        </p:nvPicPr>
        <p:blipFill>
          <a:blip r:embed="rId5">
            <a:extLst>
              <a:ext uri="{BEBA8EAE-BF5A-486C-A8C5-ECC9F3942E4B}">
                <a14:imgProps xmlns:a14="http://schemas.microsoft.com/office/drawing/2010/main">
                  <a14:imgLayer r:embed="rId6">
                    <a14:imgEffect>
                      <a14:saturation sat="33000"/>
                    </a14:imgEffect>
                  </a14:imgLayer>
                </a14:imgProps>
              </a:ext>
            </a:extLst>
          </a:blip>
          <a:srcRect/>
          <a:stretch>
            <a:fillRect/>
          </a:stretch>
        </p:blipFill>
        <p:spPr>
          <a:xfrm>
            <a:off x="8141335" y="6066473"/>
            <a:ext cx="8375650" cy="3650615"/>
          </a:xfrm>
          <a:prstGeom prst="rect">
            <a:avLst/>
          </a:prstGeom>
        </p:spPr>
      </p:pic>
      <p:sp>
        <p:nvSpPr>
          <p:cNvPr id="4" name="Text Box 3"/>
          <p:cNvSpPr txBox="1"/>
          <p:nvPr/>
        </p:nvSpPr>
        <p:spPr>
          <a:xfrm>
            <a:off x="152400" y="6286500"/>
            <a:ext cx="6602095" cy="460375"/>
          </a:xfrm>
          <a:prstGeom prst="rect">
            <a:avLst/>
          </a:prstGeom>
          <a:noFill/>
        </p:spPr>
        <p:txBody>
          <a:bodyPr wrap="square" rtlCol="0">
            <a:spAutoFit/>
          </a:bodyPr>
          <a:lstStyle/>
          <a:p>
            <a:r>
              <a:rPr lang="en-US" sz="2400" b="1" dirty="0">
                <a:solidFill>
                  <a:schemeClr val="bg2">
                    <a:lumMod val="25000"/>
                  </a:schemeClr>
                </a:solidFill>
              </a:rPr>
              <a:t>SIGN UP FORM IF IT IS THE FIRST TIME FOR HIM</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reeform 2"/>
          <p:cNvSpPr/>
          <p:nvPr/>
        </p:nvSpPr>
        <p:spPr>
          <a:xfrm>
            <a:off x="-9979358" y="-107823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4343400" y="3887428"/>
            <a:ext cx="13182600" cy="1715854"/>
          </a:xfrm>
          <a:prstGeom prst="rect">
            <a:avLst/>
          </a:prstGeom>
        </p:spPr>
        <p:txBody>
          <a:bodyPr wrap="square" lIns="0" tIns="0" rIns="0" bIns="0" rtlCol="0" anchor="t">
            <a:spAutoFit/>
          </a:bodyPr>
          <a:lstStyle/>
          <a:p>
            <a:pPr>
              <a:lnSpc>
                <a:spcPts val="13950"/>
              </a:lnSpc>
            </a:pPr>
            <a:r>
              <a:rPr lang="en-US" sz="9600" b="1" spc="990" dirty="0" smtClean="0">
                <a:solidFill>
                  <a:schemeClr val="bg1">
                    <a:lumMod val="95000"/>
                  </a:schemeClr>
                </a:solidFill>
                <a:latin typeface="MV Boli" panose="02000500030200090000" pitchFamily="2" charset="0"/>
                <a:cs typeface="MV Boli" panose="02000500030200090000" pitchFamily="2" charset="0"/>
              </a:rPr>
              <a:t>Front-end</a:t>
            </a:r>
            <a:endParaRPr lang="en-US" sz="9600" b="1" spc="990" dirty="0">
              <a:solidFill>
                <a:schemeClr val="bg1">
                  <a:lumMod val="95000"/>
                </a:schemeClr>
              </a:solidFill>
              <a:latin typeface="MV Boli" panose="02000500030200090000" pitchFamily="2" charset="0"/>
              <a:cs typeface="MV Boli" panose="02000500030200090000" pitchFamily="2" charset="0"/>
            </a:endParaRPr>
          </a:p>
        </p:txBody>
      </p:sp>
      <p:sp>
        <p:nvSpPr>
          <p:cNvPr id="4" name="Freeform 4"/>
          <p:cNvSpPr/>
          <p:nvPr/>
        </p:nvSpPr>
        <p:spPr>
          <a:xfrm>
            <a:off x="13411099" y="-384827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55" name="Google Shape;55;p13"/>
          <p:cNvSpPr txBox="1"/>
          <p:nvPr/>
        </p:nvSpPr>
        <p:spPr>
          <a:xfrm>
            <a:off x="5029200" y="2705100"/>
            <a:ext cx="5473700"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l" rtl="0">
              <a:lnSpc>
                <a:spcPct val="80000"/>
              </a:lnSpc>
              <a:spcBef>
                <a:spcPts val="0"/>
              </a:spcBef>
              <a:spcAft>
                <a:spcPts val="0"/>
              </a:spcAft>
              <a:buSzPts val="935"/>
              <a:buNone/>
            </a:pPr>
            <a:endParaRPr lang="en-US" sz="3600">
              <a:solidFill>
                <a:schemeClr val="bg1"/>
              </a:solidFill>
            </a:endParaRPr>
          </a:p>
        </p:txBody>
      </p:sp>
    </p:spTree>
    <p:extLst>
      <p:ext uri="{BB962C8B-B14F-4D97-AF65-F5344CB8AC3E}">
        <p14:creationId xmlns:p14="http://schemas.microsoft.com/office/powerpoint/2010/main" val="584273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6" name="TextBox 5"/>
          <p:cNvSpPr txBox="1"/>
          <p:nvPr/>
        </p:nvSpPr>
        <p:spPr>
          <a:xfrm>
            <a:off x="6629400" y="419100"/>
            <a:ext cx="5228547" cy="1569660"/>
          </a:xfrm>
          <a:prstGeom prst="rect">
            <a:avLst/>
          </a:prstGeom>
          <a:noFill/>
        </p:spPr>
        <p:txBody>
          <a:bodyPr wrap="none" rtlCol="1">
            <a:spAutoFit/>
          </a:bodyPr>
          <a:lstStyle/>
          <a:p>
            <a:r>
              <a:rPr lang="en-US" sz="9600" b="1" dirty="0">
                <a:solidFill>
                  <a:schemeClr val="bg1">
                    <a:lumMod val="85000"/>
                  </a:schemeClr>
                </a:solidFill>
              </a:rPr>
              <a:t>Front-end</a:t>
            </a:r>
            <a:endParaRPr lang="ar-EG" sz="9600" b="1" dirty="0">
              <a:solidFill>
                <a:schemeClr val="bg1">
                  <a:lumMod val="85000"/>
                </a:schemeClr>
              </a:solidFill>
            </a:endParaRPr>
          </a:p>
        </p:txBody>
      </p:sp>
      <p:sp>
        <p:nvSpPr>
          <p:cNvPr id="8" name="TextBox 7"/>
          <p:cNvSpPr txBox="1"/>
          <p:nvPr/>
        </p:nvSpPr>
        <p:spPr>
          <a:xfrm>
            <a:off x="2590800" y="2476500"/>
            <a:ext cx="12321258" cy="1107996"/>
          </a:xfrm>
          <a:prstGeom prst="rect">
            <a:avLst/>
          </a:prstGeom>
          <a:noFill/>
        </p:spPr>
        <p:txBody>
          <a:bodyPr wrap="none" rtlCol="1">
            <a:spAutoFit/>
          </a:bodyPr>
          <a:lstStyle/>
          <a:p>
            <a:r>
              <a:rPr lang="en-US" sz="6600" b="1" i="1" dirty="0">
                <a:solidFill>
                  <a:schemeClr val="bg1">
                    <a:lumMod val="85000"/>
                  </a:schemeClr>
                </a:solidFill>
              </a:rPr>
              <a:t>Why using the web methodology ?</a:t>
            </a:r>
            <a:endParaRPr lang="ar-EG" sz="6600" b="1" i="1" dirty="0">
              <a:solidFill>
                <a:schemeClr val="bg1">
                  <a:lumMod val="85000"/>
                </a:schemeClr>
              </a:solidFill>
            </a:endParaRPr>
          </a:p>
        </p:txBody>
      </p:sp>
      <p:sp>
        <p:nvSpPr>
          <p:cNvPr id="9" name="TextBox 8"/>
          <p:cNvSpPr txBox="1"/>
          <p:nvPr/>
        </p:nvSpPr>
        <p:spPr>
          <a:xfrm>
            <a:off x="1454825" y="4072236"/>
            <a:ext cx="16474453" cy="6001643"/>
          </a:xfrm>
          <a:prstGeom prst="rect">
            <a:avLst/>
          </a:prstGeom>
          <a:noFill/>
        </p:spPr>
        <p:txBody>
          <a:bodyPr wrap="square" rtlCol="1">
            <a:spAutoFit/>
          </a:bodyPr>
          <a:lstStyle/>
          <a:p>
            <a:pPr algn="just"/>
            <a:r>
              <a:rPr lang="en-US" sz="4800" dirty="0">
                <a:solidFill>
                  <a:schemeClr val="bg1"/>
                </a:solidFill>
              </a:rPr>
              <a:t>- to make a better interaction between the user and the chatbot</a:t>
            </a:r>
          </a:p>
          <a:p>
            <a:pPr algn="just"/>
            <a:r>
              <a:rPr lang="en-US" sz="4800" dirty="0">
                <a:solidFill>
                  <a:schemeClr val="bg1"/>
                </a:solidFill>
              </a:rPr>
              <a:t>- Using a website for tourism provides a convenient platform to access information about destinations, accommodations, activities, and travel tips. It allows users to plan trips, compare options, and make bookings online, enhancing the overall travel experience. Websites also serve as valuable resources for reviews, local insights, and real-time updates, helping travelers make informed decisions.</a:t>
            </a:r>
            <a:endParaRPr lang="ar-EG" sz="4800" dirty="0">
              <a:solidFill>
                <a:schemeClr val="bg1"/>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4" name="Freeform 4"/>
          <p:cNvSpPr/>
          <p:nvPr/>
        </p:nvSpPr>
        <p:spPr>
          <a:xfrm>
            <a:off x="13447294" y="-384319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5" name="TextBox 4"/>
          <p:cNvSpPr txBox="1"/>
          <p:nvPr/>
        </p:nvSpPr>
        <p:spPr>
          <a:xfrm>
            <a:off x="6629400" y="43543"/>
            <a:ext cx="5491632" cy="1646605"/>
          </a:xfrm>
          <a:prstGeom prst="rect">
            <a:avLst/>
          </a:prstGeom>
          <a:noFill/>
        </p:spPr>
        <p:txBody>
          <a:bodyPr wrap="none" rtlCol="1">
            <a:spAutoFit/>
          </a:bodyPr>
          <a:lstStyle/>
          <a:p>
            <a:r>
              <a:rPr lang="en-US" sz="10100" b="1" dirty="0">
                <a:solidFill>
                  <a:schemeClr val="bg1">
                    <a:lumMod val="85000"/>
                  </a:schemeClr>
                </a:solidFill>
              </a:rPr>
              <a:t>Front-end</a:t>
            </a:r>
            <a:endParaRPr lang="ar-EG" sz="10100" b="1" dirty="0">
              <a:solidFill>
                <a:schemeClr val="bg1">
                  <a:lumMod val="85000"/>
                </a:schemeClr>
              </a:solidFill>
            </a:endParaRPr>
          </a:p>
        </p:txBody>
      </p:sp>
      <p:sp>
        <p:nvSpPr>
          <p:cNvPr id="17" name="TextBox 16"/>
          <p:cNvSpPr txBox="1"/>
          <p:nvPr/>
        </p:nvSpPr>
        <p:spPr>
          <a:xfrm>
            <a:off x="885241" y="5437098"/>
            <a:ext cx="4206601" cy="1107996"/>
          </a:xfrm>
          <a:prstGeom prst="rect">
            <a:avLst/>
          </a:prstGeom>
          <a:noFill/>
        </p:spPr>
        <p:txBody>
          <a:bodyPr wrap="none" rtlCol="1">
            <a:spAutoFit/>
          </a:bodyPr>
          <a:lstStyle/>
          <a:p>
            <a:r>
              <a:rPr lang="en-US" sz="6600" b="1" i="1" dirty="0" smtClean="0">
                <a:solidFill>
                  <a:schemeClr val="bg1">
                    <a:lumMod val="85000"/>
                  </a:schemeClr>
                </a:solidFill>
              </a:rPr>
              <a:t>Home page</a:t>
            </a:r>
            <a:endParaRPr lang="ar-EG" sz="6600" b="1" i="1" dirty="0">
              <a:solidFill>
                <a:schemeClr val="bg1">
                  <a:lumMod val="85000"/>
                </a:schemeClr>
              </a:solidFill>
            </a:endParaRPr>
          </a:p>
        </p:txBody>
      </p:sp>
      <p:pic>
        <p:nvPicPr>
          <p:cNvPr id="11" name="Picture 10"/>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54973" y="2247900"/>
            <a:ext cx="12192000" cy="6769177"/>
          </a:xfrm>
          <a:prstGeom prst="rect">
            <a:avLst/>
          </a:prstGeom>
          <a:noFill/>
          <a:ln>
            <a:noFill/>
          </a:ln>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4" name="Freeform 4"/>
          <p:cNvSpPr/>
          <p:nvPr/>
        </p:nvSpPr>
        <p:spPr>
          <a:xfrm>
            <a:off x="17362590" y="-1582723"/>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5" name="TextBox 4"/>
          <p:cNvSpPr txBox="1"/>
          <p:nvPr/>
        </p:nvSpPr>
        <p:spPr>
          <a:xfrm>
            <a:off x="6629400" y="43543"/>
            <a:ext cx="5130764" cy="1569660"/>
          </a:xfrm>
          <a:prstGeom prst="rect">
            <a:avLst/>
          </a:prstGeom>
          <a:noFill/>
        </p:spPr>
        <p:txBody>
          <a:bodyPr wrap="none" rtlCol="1">
            <a:spAutoFit/>
          </a:bodyPr>
          <a:lstStyle/>
          <a:p>
            <a:r>
              <a:rPr lang="en-US" sz="9600" b="1" dirty="0">
                <a:solidFill>
                  <a:schemeClr val="bg1">
                    <a:lumMod val="85000"/>
                  </a:schemeClr>
                </a:solidFill>
              </a:rPr>
              <a:t>Front end</a:t>
            </a:r>
            <a:endParaRPr lang="ar-EG" sz="9600" b="1" dirty="0">
              <a:solidFill>
                <a:schemeClr val="bg1">
                  <a:lumMod val="85000"/>
                </a:schemeClr>
              </a:solidFill>
            </a:endParaRPr>
          </a:p>
        </p:txBody>
      </p:sp>
      <p:sp>
        <p:nvSpPr>
          <p:cNvPr id="14" name="TextBox 13"/>
          <p:cNvSpPr txBox="1"/>
          <p:nvPr/>
        </p:nvSpPr>
        <p:spPr>
          <a:xfrm>
            <a:off x="748943" y="5437097"/>
            <a:ext cx="4954113" cy="1107996"/>
          </a:xfrm>
          <a:prstGeom prst="rect">
            <a:avLst/>
          </a:prstGeom>
          <a:noFill/>
        </p:spPr>
        <p:txBody>
          <a:bodyPr wrap="none" rtlCol="1">
            <a:spAutoFit/>
          </a:bodyPr>
          <a:lstStyle/>
          <a:p>
            <a:r>
              <a:rPr lang="en-US" sz="6600" b="1" i="1" dirty="0" smtClean="0">
                <a:solidFill>
                  <a:schemeClr val="bg1"/>
                </a:solidFill>
              </a:rPr>
              <a:t>Our packages</a:t>
            </a:r>
            <a:endParaRPr lang="ar-EG" sz="6600" b="1" i="1" dirty="0">
              <a:solidFill>
                <a:schemeClr val="bg1"/>
              </a:solidFill>
            </a:endParaRPr>
          </a:p>
        </p:txBody>
      </p:sp>
      <p:pic>
        <p:nvPicPr>
          <p:cNvPr id="11" name="image26.jpeg"/>
          <p:cNvPicPr/>
          <p:nvPr/>
        </p:nvPicPr>
        <p:blipFill>
          <a:blip r:embed="rId3" cstate="print"/>
          <a:stretch>
            <a:fillRect/>
          </a:stretch>
        </p:blipFill>
        <p:spPr>
          <a:xfrm>
            <a:off x="6073046" y="2181759"/>
            <a:ext cx="10919554" cy="6847941"/>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4" name="Freeform 4"/>
          <p:cNvSpPr/>
          <p:nvPr/>
        </p:nvSpPr>
        <p:spPr>
          <a:xfrm>
            <a:off x="17261579" y="-11811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5" name="TextBox 4"/>
          <p:cNvSpPr txBox="1"/>
          <p:nvPr/>
        </p:nvSpPr>
        <p:spPr>
          <a:xfrm>
            <a:off x="6629400" y="43543"/>
            <a:ext cx="5389039" cy="1646605"/>
          </a:xfrm>
          <a:prstGeom prst="rect">
            <a:avLst/>
          </a:prstGeom>
          <a:noFill/>
        </p:spPr>
        <p:txBody>
          <a:bodyPr wrap="none" rtlCol="1">
            <a:spAutoFit/>
          </a:bodyPr>
          <a:lstStyle/>
          <a:p>
            <a:r>
              <a:rPr lang="en-US" sz="10100" b="1" dirty="0">
                <a:solidFill>
                  <a:schemeClr val="bg1"/>
                </a:solidFill>
              </a:rPr>
              <a:t>Front end</a:t>
            </a:r>
            <a:endParaRPr lang="ar-EG" sz="10100" b="1" dirty="0">
              <a:solidFill>
                <a:schemeClr val="bg1"/>
              </a:solidFill>
            </a:endParaRPr>
          </a:p>
        </p:txBody>
      </p:sp>
      <p:sp>
        <p:nvSpPr>
          <p:cNvPr id="6" name="Text Box 5"/>
          <p:cNvSpPr txBox="1"/>
          <p:nvPr/>
        </p:nvSpPr>
        <p:spPr>
          <a:xfrm>
            <a:off x="1905000" y="3949065"/>
            <a:ext cx="4495800" cy="769441"/>
          </a:xfrm>
          <a:prstGeom prst="rect">
            <a:avLst/>
          </a:prstGeom>
          <a:noFill/>
        </p:spPr>
        <p:txBody>
          <a:bodyPr wrap="square" rtlCol="0">
            <a:spAutoFit/>
          </a:bodyPr>
          <a:lstStyle/>
          <a:p>
            <a:r>
              <a:rPr lang="en-US" sz="4400" b="1" dirty="0" smtClean="0">
                <a:solidFill>
                  <a:schemeClr val="bg1"/>
                </a:solidFill>
              </a:rPr>
              <a:t>Login </a:t>
            </a:r>
            <a:endParaRPr lang="en-US" sz="4400" b="1" dirty="0">
              <a:solidFill>
                <a:schemeClr val="bg1"/>
              </a:solidFill>
            </a:endParaRPr>
          </a:p>
        </p:txBody>
      </p:sp>
      <p:pic>
        <p:nvPicPr>
          <p:cNvPr id="7" name="image35.jpeg" descr="A screenshot of a login screen  Description automatically generated"/>
          <p:cNvPicPr/>
          <p:nvPr/>
        </p:nvPicPr>
        <p:blipFill>
          <a:blip r:embed="rId3" cstate="print"/>
          <a:stretch>
            <a:fillRect/>
          </a:stretch>
        </p:blipFill>
        <p:spPr>
          <a:xfrm>
            <a:off x="5410200" y="1866900"/>
            <a:ext cx="11887200" cy="7467600"/>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4" name="Freeform 4"/>
          <p:cNvSpPr/>
          <p:nvPr/>
        </p:nvSpPr>
        <p:spPr>
          <a:xfrm>
            <a:off x="17297400" y="-10287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5" name="TextBox 4"/>
          <p:cNvSpPr txBox="1"/>
          <p:nvPr/>
        </p:nvSpPr>
        <p:spPr>
          <a:xfrm>
            <a:off x="6629400" y="43543"/>
            <a:ext cx="5389039" cy="1646605"/>
          </a:xfrm>
          <a:prstGeom prst="rect">
            <a:avLst/>
          </a:prstGeom>
          <a:noFill/>
        </p:spPr>
        <p:txBody>
          <a:bodyPr wrap="none" rtlCol="1">
            <a:spAutoFit/>
          </a:bodyPr>
          <a:lstStyle/>
          <a:p>
            <a:r>
              <a:rPr lang="en-US" sz="10100" b="1" dirty="0">
                <a:solidFill>
                  <a:schemeClr val="bg1"/>
                </a:solidFill>
              </a:rPr>
              <a:t>Front end</a:t>
            </a:r>
            <a:endParaRPr lang="ar-EG" sz="10100" b="1" dirty="0">
              <a:solidFill>
                <a:schemeClr val="bg1"/>
              </a:solidFill>
            </a:endParaRPr>
          </a:p>
        </p:txBody>
      </p:sp>
      <p:pic>
        <p:nvPicPr>
          <p:cNvPr id="9" name="image36.jpeg" descr="A screenshot of a login form  Description automatically generated"/>
          <p:cNvPicPr/>
          <p:nvPr/>
        </p:nvPicPr>
        <p:blipFill>
          <a:blip r:embed="rId3" cstate="print"/>
          <a:stretch>
            <a:fillRect/>
          </a:stretch>
        </p:blipFill>
        <p:spPr>
          <a:xfrm>
            <a:off x="5233737" y="2628899"/>
            <a:ext cx="12268200" cy="6124340"/>
          </a:xfrm>
          <a:prstGeom prst="rect">
            <a:avLst/>
          </a:prstGeom>
        </p:spPr>
      </p:pic>
      <p:sp>
        <p:nvSpPr>
          <p:cNvPr id="3" name="TextBox 2"/>
          <p:cNvSpPr txBox="1"/>
          <p:nvPr/>
        </p:nvSpPr>
        <p:spPr>
          <a:xfrm>
            <a:off x="1447800" y="5219700"/>
            <a:ext cx="3276600" cy="769441"/>
          </a:xfrm>
          <a:prstGeom prst="rect">
            <a:avLst/>
          </a:prstGeom>
          <a:noFill/>
        </p:spPr>
        <p:txBody>
          <a:bodyPr wrap="square" rtlCol="0">
            <a:spAutoFit/>
          </a:bodyPr>
          <a:lstStyle/>
          <a:p>
            <a:r>
              <a:rPr lang="en-US" sz="4400" b="1" dirty="0" smtClean="0">
                <a:solidFill>
                  <a:schemeClr val="bg1">
                    <a:lumMod val="85000"/>
                  </a:schemeClr>
                </a:solidFill>
              </a:rPr>
              <a:t>Sign up</a:t>
            </a:r>
            <a:endParaRPr lang="en-US" sz="4400" b="1" dirty="0">
              <a:solidFill>
                <a:schemeClr val="bg1">
                  <a:lumMod val="85000"/>
                </a:schemeClr>
              </a:solidFill>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reeform 2"/>
          <p:cNvSpPr/>
          <p:nvPr/>
        </p:nvSpPr>
        <p:spPr>
          <a:xfrm>
            <a:off x="-9979358" y="-107823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4191000" y="3678175"/>
            <a:ext cx="13182600" cy="1715854"/>
          </a:xfrm>
          <a:prstGeom prst="rect">
            <a:avLst/>
          </a:prstGeom>
        </p:spPr>
        <p:txBody>
          <a:bodyPr wrap="square" lIns="0" tIns="0" rIns="0" bIns="0" rtlCol="0" anchor="t">
            <a:spAutoFit/>
          </a:bodyPr>
          <a:lstStyle/>
          <a:p>
            <a:pPr>
              <a:lnSpc>
                <a:spcPts val="13950"/>
              </a:lnSpc>
            </a:pPr>
            <a:r>
              <a:rPr lang="en-US" sz="9600" spc="990" dirty="0">
                <a:solidFill>
                  <a:schemeClr val="bg1">
                    <a:lumMod val="95000"/>
                  </a:schemeClr>
                </a:solidFill>
                <a:latin typeface="MV Boli" panose="02000500030200090000" pitchFamily="2" charset="0"/>
                <a:cs typeface="MV Boli" panose="02000500030200090000" pitchFamily="2" charset="0"/>
              </a:rPr>
              <a:t>CHAT-BOT</a:t>
            </a:r>
          </a:p>
        </p:txBody>
      </p:sp>
      <p:sp>
        <p:nvSpPr>
          <p:cNvPr id="4" name="Freeform 4"/>
          <p:cNvSpPr/>
          <p:nvPr/>
        </p:nvSpPr>
        <p:spPr>
          <a:xfrm>
            <a:off x="13411099" y="-384827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55" name="Google Shape;55;p13"/>
          <p:cNvSpPr txBox="1"/>
          <p:nvPr/>
        </p:nvSpPr>
        <p:spPr>
          <a:xfrm>
            <a:off x="5029200" y="2705100"/>
            <a:ext cx="5473700"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l" rtl="0">
              <a:lnSpc>
                <a:spcPct val="80000"/>
              </a:lnSpc>
              <a:spcBef>
                <a:spcPts val="0"/>
              </a:spcBef>
              <a:spcAft>
                <a:spcPts val="0"/>
              </a:spcAft>
              <a:buSzPts val="935"/>
              <a:buNone/>
            </a:pPr>
            <a:endParaRPr lang="en-US" sz="3600">
              <a:solidFill>
                <a:schemeClr val="bg1"/>
              </a:solidFill>
            </a:endParaRPr>
          </a:p>
        </p:txBody>
      </p:sp>
    </p:spTree>
    <p:extLst>
      <p:ext uri="{BB962C8B-B14F-4D97-AF65-F5344CB8AC3E}">
        <p14:creationId xmlns:p14="http://schemas.microsoft.com/office/powerpoint/2010/main" val="21492858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9979358" y="-107823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5404652" y="478453"/>
            <a:ext cx="12057353" cy="1634615"/>
          </a:xfrm>
          <a:prstGeom prst="rect">
            <a:avLst/>
          </a:prstGeom>
        </p:spPr>
        <p:txBody>
          <a:bodyPr lIns="0" tIns="0" rIns="0" bIns="0" rtlCol="0" anchor="t">
            <a:spAutoFit/>
          </a:bodyPr>
          <a:lstStyle/>
          <a:p>
            <a:pPr>
              <a:lnSpc>
                <a:spcPts val="13950"/>
              </a:lnSpc>
            </a:pPr>
            <a:r>
              <a:rPr lang="en-US" sz="9600" spc="990" dirty="0">
                <a:solidFill>
                  <a:schemeClr val="bg1">
                    <a:lumMod val="95000"/>
                  </a:schemeClr>
                </a:solidFill>
                <a:latin typeface="Oswald Bold" panose="00000800000000000000"/>
              </a:rPr>
              <a:t>CHAT-BOT</a:t>
            </a:r>
          </a:p>
        </p:txBody>
      </p:sp>
      <p:sp>
        <p:nvSpPr>
          <p:cNvPr id="4" name="Freeform 4"/>
          <p:cNvSpPr/>
          <p:nvPr/>
        </p:nvSpPr>
        <p:spPr>
          <a:xfrm>
            <a:off x="13411099" y="-384827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55" name="Google Shape;55;p13"/>
          <p:cNvSpPr txBox="1"/>
          <p:nvPr/>
        </p:nvSpPr>
        <p:spPr>
          <a:xfrm>
            <a:off x="5029200" y="2705100"/>
            <a:ext cx="5473700"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l" rtl="0">
              <a:lnSpc>
                <a:spcPct val="80000"/>
              </a:lnSpc>
              <a:spcBef>
                <a:spcPts val="0"/>
              </a:spcBef>
              <a:spcAft>
                <a:spcPts val="0"/>
              </a:spcAft>
              <a:buSzPts val="935"/>
              <a:buNone/>
            </a:pPr>
            <a:endParaRPr lang="en-US" sz="3600">
              <a:solidFill>
                <a:schemeClr val="bg1"/>
              </a:solidFill>
            </a:endParaRPr>
          </a:p>
        </p:txBody>
      </p:sp>
      <p:sp>
        <p:nvSpPr>
          <p:cNvPr id="6" name="Text Box 5"/>
          <p:cNvSpPr txBox="1"/>
          <p:nvPr/>
        </p:nvSpPr>
        <p:spPr>
          <a:xfrm>
            <a:off x="1219135" y="2935726"/>
            <a:ext cx="2355966" cy="1015663"/>
          </a:xfrm>
          <a:prstGeom prst="rect">
            <a:avLst/>
          </a:prstGeom>
          <a:noFill/>
        </p:spPr>
        <p:txBody>
          <a:bodyPr wrap="none" rtlCol="0" anchor="t">
            <a:spAutoFit/>
          </a:bodyPr>
          <a:lstStyle/>
          <a:p>
            <a:pPr lvl="0" algn="ctr">
              <a:buSzPts val="990"/>
            </a:pPr>
            <a:r>
              <a:rPr lang="ar" sz="6000" b="1" dirty="0">
                <a:solidFill>
                  <a:schemeClr val="bg1"/>
                </a:solidFill>
              </a:rPr>
              <a:t>Topics:</a:t>
            </a:r>
            <a:endParaRPr lang="en-US" sz="6000" dirty="0">
              <a:solidFill>
                <a:schemeClr val="bg1"/>
              </a:solidFill>
              <a:sym typeface="+mn-ea"/>
            </a:endParaRPr>
          </a:p>
        </p:txBody>
      </p:sp>
      <p:sp>
        <p:nvSpPr>
          <p:cNvPr id="7" name="Text Box 6"/>
          <p:cNvSpPr txBox="1"/>
          <p:nvPr/>
        </p:nvSpPr>
        <p:spPr>
          <a:xfrm>
            <a:off x="1600200" y="4074549"/>
            <a:ext cx="12628245" cy="3170099"/>
          </a:xfrm>
          <a:prstGeom prst="rect">
            <a:avLst/>
          </a:prstGeom>
          <a:noFill/>
        </p:spPr>
        <p:txBody>
          <a:bodyPr wrap="square" rtlCol="0" anchor="t">
            <a:spAutoFit/>
          </a:bodyPr>
          <a:lstStyle/>
          <a:p>
            <a:pPr marL="857250" lvl="0" indent="-742950" algn="just">
              <a:buSzPts val="1800"/>
              <a:buFont typeface="+mj-lt"/>
              <a:buAutoNum type="arabicPeriod"/>
            </a:pPr>
            <a:r>
              <a:rPr lang="en-US" sz="4000" b="1" dirty="0">
                <a:solidFill>
                  <a:schemeClr val="bg1"/>
                </a:solidFill>
              </a:rPr>
              <a:t>Tourist Guide </a:t>
            </a:r>
            <a:r>
              <a:rPr lang="en-US" sz="4000" b="1" dirty="0" err="1">
                <a:solidFill>
                  <a:schemeClr val="bg1"/>
                </a:solidFill>
              </a:rPr>
              <a:t>Chatbot</a:t>
            </a:r>
            <a:r>
              <a:rPr lang="en-US" sz="4000" b="1" dirty="0">
                <a:solidFill>
                  <a:schemeClr val="bg1"/>
                </a:solidFill>
              </a:rPr>
              <a:t> Overview.</a:t>
            </a:r>
          </a:p>
          <a:p>
            <a:pPr marL="857250" lvl="0" indent="-742950" algn="just">
              <a:buSzPts val="1800"/>
              <a:buFont typeface="+mj-lt"/>
              <a:buAutoNum type="arabicPeriod"/>
            </a:pPr>
            <a:r>
              <a:rPr lang="en-US" sz="4000" b="1" dirty="0">
                <a:solidFill>
                  <a:schemeClr val="bg1"/>
                </a:solidFill>
              </a:rPr>
              <a:t>Tools and Technologies that are used to build the Chat</a:t>
            </a:r>
            <a:r>
              <a:rPr lang="ar-EG" sz="4000" b="1" dirty="0">
                <a:solidFill>
                  <a:schemeClr val="bg1"/>
                </a:solidFill>
              </a:rPr>
              <a:t>-</a:t>
            </a:r>
            <a:r>
              <a:rPr lang="en-US" sz="4000" b="1" dirty="0">
                <a:solidFill>
                  <a:schemeClr val="bg1"/>
                </a:solidFill>
              </a:rPr>
              <a:t>bot.</a:t>
            </a:r>
          </a:p>
          <a:p>
            <a:pPr marL="857250" lvl="0" indent="-742950" algn="just">
              <a:buSzPts val="1800"/>
              <a:buFont typeface="+mj-lt"/>
              <a:buAutoNum type="arabicPeriod"/>
            </a:pPr>
            <a:r>
              <a:rPr lang="en-US" sz="4000" b="1" dirty="0">
                <a:solidFill>
                  <a:schemeClr val="bg1"/>
                </a:solidFill>
              </a:rPr>
              <a:t>Chat</a:t>
            </a:r>
            <a:r>
              <a:rPr lang="ar-EG" sz="4000" b="1" dirty="0">
                <a:solidFill>
                  <a:schemeClr val="bg1"/>
                </a:solidFill>
              </a:rPr>
              <a:t>-</a:t>
            </a:r>
            <a:r>
              <a:rPr lang="en-US" sz="4000" b="1" dirty="0">
                <a:solidFill>
                  <a:schemeClr val="bg1"/>
                </a:solidFill>
              </a:rPr>
              <a:t>bot project structure and how it work.</a:t>
            </a:r>
          </a:p>
          <a:p>
            <a:pPr marL="857250" lvl="0" indent="-742950" algn="just">
              <a:buSzPts val="1800"/>
              <a:buFont typeface="+mj-lt"/>
              <a:buAutoNum type="arabicPeriod"/>
            </a:pPr>
            <a:r>
              <a:rPr lang="en-US" sz="4000" b="1" dirty="0" smtClean="0">
                <a:solidFill>
                  <a:schemeClr val="bg1"/>
                </a:solidFill>
              </a:rPr>
              <a:t>Screenshots</a:t>
            </a:r>
            <a:endParaRPr lang="en-US" sz="4000" b="1" dirty="0">
              <a:solidFill>
                <a:schemeClr val="bg1"/>
              </a:solidFill>
              <a:sym typeface="+mn-ea"/>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522510" y="-107823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5714762" y="38226"/>
            <a:ext cx="12057353" cy="1649747"/>
          </a:xfrm>
          <a:prstGeom prst="rect">
            <a:avLst/>
          </a:prstGeom>
        </p:spPr>
        <p:txBody>
          <a:bodyPr lIns="0" tIns="0" rIns="0" bIns="0" rtlCol="0" anchor="t">
            <a:spAutoFit/>
          </a:bodyPr>
          <a:lstStyle/>
          <a:p>
            <a:pPr>
              <a:lnSpc>
                <a:spcPts val="13950"/>
              </a:lnSpc>
            </a:pPr>
            <a:r>
              <a:rPr lang="en-US" sz="9600" b="1" spc="990" dirty="0" smtClean="0">
                <a:solidFill>
                  <a:srgbClr val="FFFFFF"/>
                </a:solidFill>
                <a:latin typeface="Oswald Bold" panose="00000800000000000000"/>
              </a:rPr>
              <a:t>CHAT-BOT</a:t>
            </a:r>
            <a:endParaRPr lang="en-US" sz="9600" b="1" spc="990" dirty="0">
              <a:solidFill>
                <a:srgbClr val="FFFFFF"/>
              </a:solidFill>
              <a:latin typeface="Oswald Bold" panose="00000800000000000000"/>
            </a:endParaRPr>
          </a:p>
        </p:txBody>
      </p:sp>
      <p:sp>
        <p:nvSpPr>
          <p:cNvPr id="4" name="Freeform 4"/>
          <p:cNvSpPr/>
          <p:nvPr/>
        </p:nvSpPr>
        <p:spPr>
          <a:xfrm>
            <a:off x="17024455" y="-43053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55" name="Google Shape;55;p13"/>
          <p:cNvSpPr txBox="1"/>
          <p:nvPr/>
        </p:nvSpPr>
        <p:spPr>
          <a:xfrm>
            <a:off x="5029200" y="2705100"/>
            <a:ext cx="5473700"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l" rtl="0">
              <a:lnSpc>
                <a:spcPct val="80000"/>
              </a:lnSpc>
              <a:spcBef>
                <a:spcPts val="0"/>
              </a:spcBef>
              <a:spcAft>
                <a:spcPts val="0"/>
              </a:spcAft>
              <a:buSzPts val="935"/>
              <a:buNone/>
            </a:pPr>
            <a:endParaRPr lang="en-US" sz="3600">
              <a:solidFill>
                <a:schemeClr val="bg1"/>
              </a:solidFill>
            </a:endParaRPr>
          </a:p>
        </p:txBody>
      </p:sp>
      <p:sp>
        <p:nvSpPr>
          <p:cNvPr id="6" name="Text Box 5"/>
          <p:cNvSpPr txBox="1"/>
          <p:nvPr/>
        </p:nvSpPr>
        <p:spPr>
          <a:xfrm>
            <a:off x="3625745" y="1772920"/>
            <a:ext cx="10383100" cy="1015663"/>
          </a:xfrm>
          <a:prstGeom prst="rect">
            <a:avLst/>
          </a:prstGeom>
          <a:noFill/>
        </p:spPr>
        <p:txBody>
          <a:bodyPr wrap="none" rtlCol="0" anchor="t">
            <a:spAutoFit/>
          </a:bodyPr>
          <a:lstStyle/>
          <a:p>
            <a:pPr lvl="0" algn="ctr">
              <a:buSzPts val="990"/>
            </a:pPr>
            <a:r>
              <a:rPr lang="ar" sz="6000" b="1" dirty="0">
                <a:solidFill>
                  <a:schemeClr val="bg1">
                    <a:lumMod val="95000"/>
                  </a:schemeClr>
                </a:solidFill>
              </a:rPr>
              <a:t>Tourist Guide Chatbot Overview</a:t>
            </a:r>
            <a:endParaRPr lang="en-US" sz="6000" b="1" dirty="0">
              <a:solidFill>
                <a:schemeClr val="bg1">
                  <a:lumMod val="95000"/>
                </a:schemeClr>
              </a:solidFill>
              <a:sym typeface="+mn-ea"/>
            </a:endParaRPr>
          </a:p>
        </p:txBody>
      </p:sp>
      <p:sp>
        <p:nvSpPr>
          <p:cNvPr id="7" name="Text Box 6"/>
          <p:cNvSpPr txBox="1"/>
          <p:nvPr/>
        </p:nvSpPr>
        <p:spPr>
          <a:xfrm>
            <a:off x="1752599" y="2796997"/>
            <a:ext cx="15271855" cy="7540526"/>
          </a:xfrm>
          <a:prstGeom prst="rect">
            <a:avLst/>
          </a:prstGeom>
          <a:noFill/>
        </p:spPr>
        <p:txBody>
          <a:bodyPr wrap="square" rtlCol="0" anchor="t">
            <a:spAutoFit/>
          </a:bodyPr>
          <a:lstStyle/>
          <a:p>
            <a:pPr marL="457200" lvl="0" indent="-342900" algn="just">
              <a:buSzPts val="1800"/>
              <a:buChar char="●"/>
            </a:pPr>
            <a:r>
              <a:rPr lang="en-US" sz="4400" b="1" dirty="0">
                <a:solidFill>
                  <a:schemeClr val="bg1"/>
                </a:solidFill>
              </a:rPr>
              <a:t>Use </a:t>
            </a:r>
            <a:r>
              <a:rPr lang="en-US" sz="4400" b="1" dirty="0" smtClean="0">
                <a:solidFill>
                  <a:schemeClr val="bg1"/>
                </a:solidFill>
              </a:rPr>
              <a:t>Artificial Intelligence</a:t>
            </a:r>
            <a:r>
              <a:rPr lang="en-US" sz="4400" b="1" dirty="0">
                <a:solidFill>
                  <a:schemeClr val="bg1"/>
                </a:solidFill>
              </a:rPr>
              <a:t>, particularly Natural Language Processing (NLP) and Deep learning.</a:t>
            </a:r>
          </a:p>
          <a:p>
            <a:pPr marL="457200" lvl="0" indent="-342900" algn="just">
              <a:buSzPts val="1800"/>
              <a:buChar char="●"/>
            </a:pPr>
            <a:r>
              <a:rPr lang="en-US" sz="4400" b="1" dirty="0" err="1">
                <a:solidFill>
                  <a:schemeClr val="bg1"/>
                </a:solidFill>
              </a:rPr>
              <a:t>Chatbots</a:t>
            </a:r>
            <a:r>
              <a:rPr lang="en-US" sz="4400" b="1" dirty="0">
                <a:solidFill>
                  <a:schemeClr val="bg1"/>
                </a:solidFill>
              </a:rPr>
              <a:t> can operate round the clock, providing support and information at any time.</a:t>
            </a:r>
          </a:p>
          <a:p>
            <a:pPr marL="457200" lvl="0" indent="-342900" algn="just">
              <a:buSzPts val="1800"/>
              <a:buChar char="●"/>
            </a:pPr>
            <a:r>
              <a:rPr lang="en-US" sz="4400" b="1" dirty="0">
                <a:solidFill>
                  <a:schemeClr val="bg1"/>
                </a:solidFill>
              </a:rPr>
              <a:t>Users prefer to use </a:t>
            </a:r>
            <a:r>
              <a:rPr lang="en-US" sz="4400" b="1" dirty="0" err="1">
                <a:solidFill>
                  <a:schemeClr val="bg1"/>
                </a:solidFill>
              </a:rPr>
              <a:t>chatbots</a:t>
            </a:r>
            <a:r>
              <a:rPr lang="en-US" sz="4400" b="1" dirty="0">
                <a:solidFill>
                  <a:schemeClr val="bg1"/>
                </a:solidFill>
              </a:rPr>
              <a:t>, because it simple to use and provide a lot of information faster than using Google or any other Search Engines.</a:t>
            </a:r>
          </a:p>
          <a:p>
            <a:pPr marL="457200" lvl="0" indent="-342900" algn="just">
              <a:buSzPts val="1800"/>
              <a:buChar char="●"/>
            </a:pPr>
            <a:r>
              <a:rPr lang="en-US" sz="4400" b="1" dirty="0">
                <a:solidFill>
                  <a:schemeClr val="bg1"/>
                </a:solidFill>
              </a:rPr>
              <a:t>Tourist Guide </a:t>
            </a:r>
            <a:r>
              <a:rPr lang="en-US" sz="4400" b="1" dirty="0" err="1">
                <a:solidFill>
                  <a:schemeClr val="bg1"/>
                </a:solidFill>
              </a:rPr>
              <a:t>Chatbot</a:t>
            </a:r>
            <a:r>
              <a:rPr lang="en-US" sz="4400" b="1" dirty="0">
                <a:solidFill>
                  <a:schemeClr val="bg1"/>
                </a:solidFill>
              </a:rPr>
              <a:t> is a limited scope </a:t>
            </a:r>
            <a:r>
              <a:rPr lang="en-US" sz="4400" b="1" dirty="0" err="1">
                <a:solidFill>
                  <a:schemeClr val="bg1"/>
                </a:solidFill>
              </a:rPr>
              <a:t>chatbot</a:t>
            </a:r>
            <a:r>
              <a:rPr lang="en-US" sz="4400" b="1" dirty="0">
                <a:solidFill>
                  <a:schemeClr val="bg1"/>
                </a:solidFill>
              </a:rPr>
              <a:t> that is used in Tourism industry only.</a:t>
            </a:r>
          </a:p>
          <a:p>
            <a:pPr marL="457200" lvl="0" indent="-342900" algn="just">
              <a:buSzPts val="1800"/>
              <a:buChar char="●"/>
            </a:pPr>
            <a:r>
              <a:rPr lang="en-US" sz="4400" b="1" dirty="0">
                <a:solidFill>
                  <a:schemeClr val="bg1"/>
                </a:solidFill>
              </a:rPr>
              <a:t>Our </a:t>
            </a:r>
            <a:r>
              <a:rPr lang="en-US" sz="4400" b="1" dirty="0" err="1">
                <a:solidFill>
                  <a:schemeClr val="bg1"/>
                </a:solidFill>
              </a:rPr>
              <a:t>chatbot</a:t>
            </a:r>
            <a:r>
              <a:rPr lang="en-US" sz="4400" b="1" dirty="0">
                <a:solidFill>
                  <a:schemeClr val="bg1"/>
                </a:solidFill>
              </a:rPr>
              <a:t> can recommend hotels and Tourist places to visit in (Cairo, Alexandria, Giza, Luxor, Aswan, </a:t>
            </a:r>
            <a:r>
              <a:rPr lang="en-US" sz="4400" b="1" dirty="0" err="1">
                <a:solidFill>
                  <a:schemeClr val="bg1"/>
                </a:solidFill>
              </a:rPr>
              <a:t>Hurghada</a:t>
            </a:r>
            <a:r>
              <a:rPr lang="en-US" sz="4400" b="1" dirty="0">
                <a:solidFill>
                  <a:schemeClr val="bg1"/>
                </a:solidFill>
              </a:rPr>
              <a:t>, </a:t>
            </a:r>
            <a:r>
              <a:rPr lang="en-US" sz="4400" b="1" dirty="0" err="1">
                <a:solidFill>
                  <a:schemeClr val="bg1"/>
                </a:solidFill>
              </a:rPr>
              <a:t>Sharm</a:t>
            </a:r>
            <a:r>
              <a:rPr lang="en-US" sz="4400" b="1" dirty="0" smtClean="0">
                <a:solidFill>
                  <a:schemeClr val="bg1"/>
                </a:solidFill>
              </a:rPr>
              <a:t>)</a:t>
            </a:r>
            <a:endParaRPr lang="en-US" sz="4400" b="1" dirty="0">
              <a:solidFill>
                <a:schemeClr val="bg1"/>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7467600" y="-113919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3133631" y="266700"/>
            <a:ext cx="12057353" cy="1634615"/>
          </a:xfrm>
          <a:prstGeom prst="rect">
            <a:avLst/>
          </a:prstGeom>
        </p:spPr>
        <p:txBody>
          <a:bodyPr lIns="0" tIns="0" rIns="0" bIns="0" rtlCol="0" anchor="t">
            <a:spAutoFit/>
          </a:bodyPr>
          <a:lstStyle/>
          <a:p>
            <a:pPr algn="ctr">
              <a:lnSpc>
                <a:spcPts val="13950"/>
              </a:lnSpc>
            </a:pPr>
            <a:r>
              <a:rPr lang="en-US" sz="8800" b="1" spc="300" dirty="0">
                <a:solidFill>
                  <a:schemeClr val="bg1">
                    <a:lumMod val="85000"/>
                  </a:schemeClr>
                </a:solidFill>
                <a:effectLst>
                  <a:outerShdw blurRad="38100" dist="38100" dir="2700000" algn="tl">
                    <a:srgbClr val="000000">
                      <a:alpha val="43137"/>
                    </a:srgbClr>
                  </a:outerShdw>
                </a:effectLst>
                <a:latin typeface="Oswald Bold" panose="00000800000000000000"/>
              </a:rPr>
              <a:t>ABSTRACT</a:t>
            </a:r>
          </a:p>
        </p:txBody>
      </p:sp>
      <p:sp>
        <p:nvSpPr>
          <p:cNvPr id="4" name="Freeform 4"/>
          <p:cNvSpPr/>
          <p:nvPr/>
        </p:nvSpPr>
        <p:spPr>
          <a:xfrm>
            <a:off x="15190984" y="-16383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txBody>
          <a:bodyPr/>
          <a:lstStyle/>
          <a:p>
            <a:endParaRPr lang="en-US"/>
          </a:p>
        </p:txBody>
      </p:sp>
      <p:sp>
        <p:nvSpPr>
          <p:cNvPr id="5" name="TextBox 5"/>
          <p:cNvSpPr txBox="1"/>
          <p:nvPr/>
        </p:nvSpPr>
        <p:spPr>
          <a:xfrm>
            <a:off x="3428762" y="2171537"/>
            <a:ext cx="10951206" cy="9818370"/>
          </a:xfrm>
          <a:prstGeom prst="rect">
            <a:avLst/>
          </a:prstGeom>
        </p:spPr>
        <p:txBody>
          <a:bodyPr lIns="0" tIns="0" rIns="0" bIns="0" rtlCol="0" anchor="t">
            <a:spAutoFit/>
          </a:bodyPr>
          <a:lstStyle/>
          <a:p>
            <a:pPr algn="just"/>
            <a:r>
              <a:rPr lang="en-US" sz="2900" b="1" dirty="0">
                <a:solidFill>
                  <a:schemeClr val="bg1"/>
                </a:solidFill>
                <a:effectLst>
                  <a:outerShdw blurRad="38100" dist="38100" dir="2700000" algn="tl">
                    <a:srgbClr val="000000">
                      <a:alpha val="43137"/>
                    </a:srgbClr>
                  </a:outerShdw>
                </a:effectLst>
                <a:latin typeface="Calibri" panose="020F0502020204030204" charset="0"/>
                <a:cs typeface="Calibri" panose="020F0502020204030204" charset="0"/>
                <a:sym typeface="+mn-ea"/>
              </a:rPr>
              <a:t>This project aims to enhance tourism in Egypt through an integrated digital platform featuring a web and mobile application, powered by an AI-driven chatbot and a sophisticated recommendation system</a:t>
            </a:r>
          </a:p>
          <a:p>
            <a:pPr algn="just"/>
            <a:endParaRPr lang="en-US" sz="2900" b="1" dirty="0">
              <a:solidFill>
                <a:schemeClr val="bg1"/>
              </a:solidFill>
              <a:effectLst>
                <a:outerShdw blurRad="38100" dist="38100" dir="2700000" algn="tl">
                  <a:srgbClr val="000000">
                    <a:alpha val="43137"/>
                  </a:srgbClr>
                </a:outerShdw>
              </a:effectLst>
              <a:latin typeface="Calibri" panose="020F0502020204030204" charset="0"/>
              <a:cs typeface="Calibri" panose="020F0502020204030204" charset="0"/>
              <a:sym typeface="+mn-ea"/>
            </a:endParaRPr>
          </a:p>
          <a:p>
            <a:pPr algn="just"/>
            <a:r>
              <a:rPr lang="en-US" sz="2900" b="1" dirty="0">
                <a:solidFill>
                  <a:schemeClr val="bg1"/>
                </a:solidFill>
                <a:effectLst>
                  <a:outerShdw blurRad="38100" dist="38100" dir="2700000" algn="tl">
                    <a:srgbClr val="000000">
                      <a:alpha val="43137"/>
                    </a:srgbClr>
                  </a:outerShdw>
                </a:effectLst>
                <a:latin typeface="Calibri" panose="020F0502020204030204" charset="0"/>
                <a:cs typeface="Calibri" panose="020F0502020204030204" charset="0"/>
                <a:sym typeface="+mn-ea"/>
              </a:rPr>
              <a:t> The platform is designed to offer personalized travel guidance and suggestions, improving the overall tourist experience with a focus on user-friendly navigation and engaging UI/UX design.</a:t>
            </a:r>
          </a:p>
          <a:p>
            <a:pPr algn="just"/>
            <a:endParaRPr lang="en-US" sz="2900" b="1" dirty="0">
              <a:solidFill>
                <a:schemeClr val="bg1"/>
              </a:solidFill>
              <a:effectLst>
                <a:outerShdw blurRad="38100" dist="38100" dir="2700000" algn="tl">
                  <a:srgbClr val="000000">
                    <a:alpha val="43137"/>
                  </a:srgbClr>
                </a:outerShdw>
              </a:effectLst>
              <a:latin typeface="Calibri" panose="020F0502020204030204" charset="0"/>
              <a:cs typeface="Calibri" panose="020F0502020204030204" charset="0"/>
              <a:sym typeface="+mn-ea"/>
            </a:endParaRPr>
          </a:p>
          <a:p>
            <a:pPr algn="just"/>
            <a:r>
              <a:rPr lang="en-US" sz="2900" b="1" dirty="0">
                <a:solidFill>
                  <a:schemeClr val="bg1"/>
                </a:solidFill>
                <a:effectLst>
                  <a:outerShdw blurRad="38100" dist="38100" dir="2700000" algn="tl">
                    <a:srgbClr val="000000">
                      <a:alpha val="43137"/>
                    </a:srgbClr>
                  </a:outerShdw>
                </a:effectLst>
                <a:latin typeface="Calibri" panose="020F0502020204030204" charset="0"/>
                <a:cs typeface="Calibri" panose="020F0502020204030204" charset="0"/>
                <a:sym typeface="+mn-ea"/>
              </a:rPr>
              <a:t> By leveraging machine learning algorithms for tailored recommendations and employing natural language processing for real-time assistance, </a:t>
            </a:r>
          </a:p>
          <a:p>
            <a:pPr algn="just"/>
            <a:r>
              <a:rPr lang="en-US" sz="2900" b="1" dirty="0">
                <a:solidFill>
                  <a:schemeClr val="bg1"/>
                </a:solidFill>
                <a:effectLst>
                  <a:outerShdw blurRad="38100" dist="38100" dir="2700000" algn="tl">
                    <a:srgbClr val="000000">
                      <a:alpha val="43137"/>
                    </a:srgbClr>
                  </a:outerShdw>
                </a:effectLst>
                <a:latin typeface="Calibri" panose="020F0502020204030204" charset="0"/>
                <a:cs typeface="Calibri" panose="020F0502020204030204" charset="0"/>
                <a:sym typeface="+mn-ea"/>
              </a:rPr>
              <a:t>the project seeks to modernize tourism in Egypt, making it more accessible, convenient, and customized for visitors. This initiative not only aims to transform the visitor experience but also to support the growth of Egypt's tourism sector by promoting cultural and historical attractions through advanced technology.</a:t>
            </a:r>
          </a:p>
          <a:p>
            <a:pPr algn="l"/>
            <a:endParaRPr lang="en-US" sz="2900" b="1" dirty="0">
              <a:effectLst>
                <a:outerShdw blurRad="38100" dist="38100" dir="2700000" algn="tl">
                  <a:srgbClr val="000000">
                    <a:alpha val="43137"/>
                  </a:srgbClr>
                </a:outerShdw>
              </a:effectLst>
              <a:latin typeface="Calibri" panose="020F0502020204030204" charset="0"/>
              <a:cs typeface="Calibri" panose="020F0502020204030204" charset="0"/>
              <a:sym typeface="+mn-ea"/>
            </a:endParaRPr>
          </a:p>
          <a:p>
            <a:pPr algn="l"/>
            <a:endParaRPr lang="en-US" sz="2900" b="1" dirty="0">
              <a:effectLst>
                <a:outerShdw blurRad="38100" dist="38100" dir="2700000" algn="tl">
                  <a:srgbClr val="000000">
                    <a:alpha val="43137"/>
                  </a:srgbClr>
                </a:outerShdw>
              </a:effectLst>
              <a:latin typeface="Calibri" panose="020F0502020204030204" charset="0"/>
              <a:cs typeface="Calibri" panose="020F0502020204030204" charset="0"/>
              <a:sym typeface="+mn-ea"/>
            </a:endParaRPr>
          </a:p>
          <a:p>
            <a:pPr algn="l"/>
            <a:endParaRPr lang="en-US" sz="2900" b="1" dirty="0">
              <a:effectLst>
                <a:outerShdw blurRad="38100" dist="38100" dir="2700000" algn="tl">
                  <a:srgbClr val="000000">
                    <a:alpha val="43137"/>
                  </a:srgbClr>
                </a:outerShdw>
              </a:effectLst>
              <a:latin typeface="Nirmala UI Semilight" panose="020B0402040204020203" charset="0"/>
              <a:cs typeface="Nirmala UI Semilight" panose="020B0402040204020203" charset="0"/>
              <a:sym typeface="+mn-ea"/>
            </a:endParaRPr>
          </a:p>
          <a:p>
            <a:pPr algn="l"/>
            <a:endParaRPr lang="en-US" sz="2900" b="1" dirty="0">
              <a:effectLst>
                <a:outerShdw blurRad="38100" dist="38100" dir="2700000" algn="tl">
                  <a:srgbClr val="000000">
                    <a:alpha val="43137"/>
                  </a:srgbClr>
                </a:outerShdw>
              </a:effectLst>
              <a:latin typeface="Nirmala UI Semilight" panose="020B0402040204020203" charset="0"/>
              <a:cs typeface="Nirmala UI Semilight" panose="020B0402040204020203" charset="0"/>
              <a:sym typeface="+mn-ea"/>
            </a:endParaRPr>
          </a:p>
          <a:p>
            <a:pPr algn="l"/>
            <a:endParaRPr lang="en-US" sz="2900" b="1" dirty="0">
              <a:effectLst>
                <a:outerShdw blurRad="38100" dist="38100" dir="2700000" algn="tl">
                  <a:srgbClr val="000000">
                    <a:alpha val="43137"/>
                  </a:srgbClr>
                </a:outerShdw>
              </a:effectLst>
              <a:latin typeface="Nirmala UI Semilight" panose="020B0402040204020203" charset="0"/>
              <a:cs typeface="Nirmala UI Semilight" panose="020B0402040204020203" charset="0"/>
              <a:sym typeface="+mn-ea"/>
            </a:endParaRPr>
          </a:p>
          <a:p>
            <a:pPr algn="l"/>
            <a:endParaRPr lang="en-US" sz="2900" spc="284" dirty="0">
              <a:solidFill>
                <a:srgbClr val="F5FFF5"/>
              </a:solidFill>
              <a:latin typeface="DM Sans"/>
            </a:endParaRP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5771309" y="342900"/>
            <a:ext cx="12057353" cy="1634615"/>
          </a:xfrm>
          <a:prstGeom prst="rect">
            <a:avLst/>
          </a:prstGeom>
        </p:spPr>
        <p:txBody>
          <a:bodyPr lIns="0" tIns="0" rIns="0" bIns="0" rtlCol="0" anchor="t">
            <a:spAutoFit/>
          </a:bodyPr>
          <a:lstStyle/>
          <a:p>
            <a:pPr>
              <a:lnSpc>
                <a:spcPts val="13950"/>
              </a:lnSpc>
            </a:pPr>
            <a:r>
              <a:rPr lang="en-US" sz="9600" spc="990" dirty="0">
                <a:solidFill>
                  <a:schemeClr val="bg1">
                    <a:lumMod val="85000"/>
                  </a:schemeClr>
                </a:solidFill>
                <a:latin typeface="Oswald Bold" panose="00000800000000000000"/>
              </a:rPr>
              <a:t>CHAT-BOT</a:t>
            </a:r>
          </a:p>
        </p:txBody>
      </p:sp>
      <p:sp>
        <p:nvSpPr>
          <p:cNvPr id="4" name="Freeform 4"/>
          <p:cNvSpPr/>
          <p:nvPr/>
        </p:nvSpPr>
        <p:spPr>
          <a:xfrm>
            <a:off x="14630400" y="-217081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5" name="TextBox 5"/>
          <p:cNvSpPr txBox="1"/>
          <p:nvPr/>
        </p:nvSpPr>
        <p:spPr>
          <a:xfrm>
            <a:off x="2362200" y="3130412"/>
            <a:ext cx="12496800" cy="6225166"/>
          </a:xfrm>
          <a:prstGeom prst="rect">
            <a:avLst/>
          </a:prstGeom>
        </p:spPr>
        <p:txBody>
          <a:bodyPr wrap="square" lIns="0" tIns="0" rIns="0" bIns="0" rtlCol="0" anchor="t">
            <a:spAutoFit/>
          </a:bodyPr>
          <a:lstStyle/>
          <a:p>
            <a:pPr lvl="0" algn="just"/>
            <a:r>
              <a:rPr lang="en-US" sz="4000" b="1" dirty="0">
                <a:solidFill>
                  <a:schemeClr val="bg1"/>
                </a:solidFill>
              </a:rPr>
              <a:t>In our </a:t>
            </a:r>
            <a:r>
              <a:rPr lang="en-US" sz="4000" b="1" dirty="0" smtClean="0">
                <a:solidFill>
                  <a:schemeClr val="bg1"/>
                </a:solidFill>
              </a:rPr>
              <a:t>chat-bot </a:t>
            </a:r>
            <a:r>
              <a:rPr lang="en-US" sz="4000" b="1" dirty="0">
                <a:solidFill>
                  <a:schemeClr val="bg1"/>
                </a:solidFill>
              </a:rPr>
              <a:t>we use some tools and technologies, that we need to talk about why we use them, and these tools are:</a:t>
            </a:r>
          </a:p>
          <a:p>
            <a:pPr marL="457200" lvl="0" indent="-342900" algn="just">
              <a:spcBef>
                <a:spcPts val="1200"/>
              </a:spcBef>
              <a:buSzPts val="1800"/>
              <a:buChar char="●"/>
            </a:pPr>
            <a:r>
              <a:rPr lang="en-US" sz="4000" b="1" dirty="0">
                <a:solidFill>
                  <a:schemeClr val="bg1"/>
                </a:solidFill>
              </a:rPr>
              <a:t>Python Programming Language.</a:t>
            </a:r>
          </a:p>
          <a:p>
            <a:pPr marL="457200" lvl="0" indent="-342900" algn="just">
              <a:buSzPts val="1800"/>
              <a:buChar char="●"/>
            </a:pPr>
            <a:r>
              <a:rPr lang="en-US" sz="4000" b="1" dirty="0">
                <a:solidFill>
                  <a:schemeClr val="bg1"/>
                </a:solidFill>
              </a:rPr>
              <a:t>Tensorflow and Keras.</a:t>
            </a:r>
          </a:p>
          <a:p>
            <a:pPr marL="457200" lvl="0" indent="-342900" algn="just">
              <a:buSzPts val="1800"/>
              <a:buChar char="●"/>
            </a:pPr>
            <a:r>
              <a:rPr lang="en-US" sz="4000" b="1" dirty="0">
                <a:solidFill>
                  <a:schemeClr val="bg1"/>
                </a:solidFill>
              </a:rPr>
              <a:t>NLTK (Natural Language Toolkit).</a:t>
            </a:r>
          </a:p>
          <a:p>
            <a:pPr marL="457200" lvl="0" indent="-342900" algn="just">
              <a:buSzPts val="1800"/>
              <a:buChar char="●"/>
            </a:pPr>
            <a:r>
              <a:rPr lang="en-US" sz="4000" b="1" dirty="0">
                <a:solidFill>
                  <a:schemeClr val="bg1"/>
                </a:solidFill>
              </a:rPr>
              <a:t>Html / Css</a:t>
            </a:r>
          </a:p>
          <a:p>
            <a:pPr marL="457200" lvl="0" indent="-342900" algn="just">
              <a:buSzPts val="1800"/>
              <a:buChar char="●"/>
            </a:pPr>
            <a:r>
              <a:rPr lang="en-US" sz="4000" b="1" dirty="0">
                <a:solidFill>
                  <a:schemeClr val="bg1"/>
                </a:solidFill>
              </a:rPr>
              <a:t>Flask</a:t>
            </a:r>
          </a:p>
          <a:p>
            <a:pPr marL="457200" lvl="0" indent="-342900">
              <a:buSzPts val="1800"/>
              <a:buChar char="●"/>
            </a:pPr>
            <a:r>
              <a:rPr lang="en-US" sz="4000" b="1" dirty="0">
                <a:solidFill>
                  <a:schemeClr val="bg1"/>
                </a:solidFill>
              </a:rPr>
              <a:t>JSON</a:t>
            </a:r>
          </a:p>
          <a:p>
            <a:pPr algn="l">
              <a:lnSpc>
                <a:spcPts val="4000"/>
              </a:lnSpc>
            </a:pPr>
            <a:endParaRPr lang="en-US" sz="4000" spc="284" dirty="0">
              <a:solidFill>
                <a:schemeClr val="bg1"/>
              </a:solidFill>
              <a:latin typeface="DM Sans"/>
            </a:endParaRPr>
          </a:p>
        </p:txBody>
      </p:sp>
      <p:sp>
        <p:nvSpPr>
          <p:cNvPr id="55" name="Google Shape;55;p13"/>
          <p:cNvSpPr txBox="1"/>
          <p:nvPr/>
        </p:nvSpPr>
        <p:spPr>
          <a:xfrm>
            <a:off x="5029200" y="2705100"/>
            <a:ext cx="5473700"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l" rtl="0">
              <a:lnSpc>
                <a:spcPct val="80000"/>
              </a:lnSpc>
              <a:spcBef>
                <a:spcPts val="0"/>
              </a:spcBef>
              <a:spcAft>
                <a:spcPts val="0"/>
              </a:spcAft>
              <a:buSzPts val="935"/>
              <a:buNone/>
            </a:pPr>
            <a:endParaRPr lang="en-US" sz="3600" dirty="0">
              <a:solidFill>
                <a:schemeClr val="bg1"/>
              </a:solidFill>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2209800" y="-266700"/>
            <a:ext cx="12057353" cy="1562607"/>
          </a:xfrm>
          <a:prstGeom prst="rect">
            <a:avLst/>
          </a:prstGeom>
        </p:spPr>
        <p:txBody>
          <a:bodyPr lIns="0" tIns="0" rIns="0" bIns="0" rtlCol="0" anchor="t">
            <a:spAutoFit/>
          </a:bodyPr>
          <a:lstStyle/>
          <a:p>
            <a:pPr algn="ctr">
              <a:lnSpc>
                <a:spcPts val="13950"/>
              </a:lnSpc>
            </a:pPr>
            <a:r>
              <a:rPr lang="en-US" sz="7200" spc="990" dirty="0">
                <a:solidFill>
                  <a:schemeClr val="bg1">
                    <a:lumMod val="85000"/>
                  </a:schemeClr>
                </a:solidFill>
                <a:latin typeface="Oswald Bold" panose="00000800000000000000"/>
              </a:rPr>
              <a:t>CHAT-BOT</a:t>
            </a:r>
          </a:p>
        </p:txBody>
      </p:sp>
      <p:sp>
        <p:nvSpPr>
          <p:cNvPr id="4" name="Freeform 4"/>
          <p:cNvSpPr/>
          <p:nvPr/>
        </p:nvSpPr>
        <p:spPr>
          <a:xfrm>
            <a:off x="13411099" y="-384827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dirty="0"/>
          </a:p>
        </p:txBody>
      </p:sp>
      <p:sp>
        <p:nvSpPr>
          <p:cNvPr id="55" name="Google Shape;55;p13"/>
          <p:cNvSpPr txBox="1"/>
          <p:nvPr/>
        </p:nvSpPr>
        <p:spPr>
          <a:xfrm>
            <a:off x="1468671" y="3162300"/>
            <a:ext cx="5473700"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buSzPts val="990"/>
            </a:pPr>
            <a:r>
              <a:rPr lang="ar" sz="4000" b="1" dirty="0">
                <a:solidFill>
                  <a:schemeClr val="bg1">
                    <a:lumMod val="85000"/>
                  </a:schemeClr>
                </a:solidFill>
              </a:rPr>
              <a:t>Why </a:t>
            </a:r>
            <a:r>
              <a:rPr lang="ar" sz="4000" b="1" dirty="0" smtClean="0">
                <a:solidFill>
                  <a:schemeClr val="bg1">
                    <a:lumMod val="85000"/>
                  </a:schemeClr>
                </a:solidFill>
              </a:rPr>
              <a:t>Python</a:t>
            </a:r>
            <a:r>
              <a:rPr lang="en-US" sz="4000" b="1" dirty="0" smtClean="0">
                <a:solidFill>
                  <a:schemeClr val="bg1">
                    <a:lumMod val="85000"/>
                  </a:schemeClr>
                </a:solidFill>
              </a:rPr>
              <a:t> .. ?? </a:t>
            </a:r>
            <a:endParaRPr lang="en-US" sz="4000" b="1" dirty="0">
              <a:solidFill>
                <a:schemeClr val="bg1">
                  <a:lumMod val="85000"/>
                </a:schemeClr>
              </a:solidFill>
              <a:sym typeface="+mn-ea"/>
            </a:endParaRPr>
          </a:p>
        </p:txBody>
      </p:sp>
      <p:sp>
        <p:nvSpPr>
          <p:cNvPr id="5" name="Text Box 4"/>
          <p:cNvSpPr txBox="1"/>
          <p:nvPr/>
        </p:nvSpPr>
        <p:spPr>
          <a:xfrm>
            <a:off x="1295401" y="4261491"/>
            <a:ext cx="11350088" cy="4524315"/>
          </a:xfrm>
          <a:prstGeom prst="rect">
            <a:avLst/>
          </a:prstGeom>
          <a:noFill/>
        </p:spPr>
        <p:txBody>
          <a:bodyPr wrap="square" rtlCol="0" anchor="t">
            <a:spAutoFit/>
          </a:bodyPr>
          <a:lstStyle/>
          <a:p>
            <a:pPr marL="685800" lvl="0" indent="-571500" algn="just">
              <a:buSzPts val="1800"/>
              <a:buFont typeface="Wingdings" panose="05000000000000000000" pitchFamily="2" charset="2"/>
              <a:buChar char="q"/>
            </a:pPr>
            <a:r>
              <a:rPr lang="en-US" sz="3600" b="1" dirty="0">
                <a:solidFill>
                  <a:schemeClr val="bg1"/>
                </a:solidFill>
              </a:rPr>
              <a:t>Python is a popular programming language for build an Ai model, because it offers a wide range of libraries and frameworks, such as NLTK, Flask and TensorFlow, which simplify the development of natural language processing and deep learning models.</a:t>
            </a:r>
          </a:p>
          <a:p>
            <a:pPr marL="685800" lvl="0" indent="-571500" algn="just">
              <a:buSzPts val="1800"/>
              <a:buFont typeface="Wingdings" panose="05000000000000000000" pitchFamily="2" charset="2"/>
              <a:buChar char="q"/>
            </a:pPr>
            <a:r>
              <a:rPr lang="en-US" sz="3600" b="1" dirty="0">
                <a:solidFill>
                  <a:schemeClr val="bg1"/>
                </a:solidFill>
              </a:rPr>
              <a:t>Python is simple and readable syntax.</a:t>
            </a:r>
          </a:p>
          <a:p>
            <a:pPr marL="685800" lvl="0" indent="-571500" algn="just">
              <a:buSzPts val="1800"/>
              <a:buFont typeface="Wingdings" panose="05000000000000000000" pitchFamily="2" charset="2"/>
              <a:buChar char="q"/>
            </a:pPr>
            <a:r>
              <a:rPr lang="en-US" sz="3600" b="1" dirty="0">
                <a:solidFill>
                  <a:schemeClr val="bg1"/>
                </a:solidFill>
              </a:rPr>
              <a:t>Python has a large and active community that providing a help.</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2209800" y="-266700"/>
            <a:ext cx="12057353" cy="1562607"/>
          </a:xfrm>
          <a:prstGeom prst="rect">
            <a:avLst/>
          </a:prstGeom>
        </p:spPr>
        <p:txBody>
          <a:bodyPr lIns="0" tIns="0" rIns="0" bIns="0" rtlCol="0" anchor="t">
            <a:spAutoFit/>
          </a:bodyPr>
          <a:lstStyle/>
          <a:p>
            <a:pPr algn="ctr">
              <a:lnSpc>
                <a:spcPts val="13950"/>
              </a:lnSpc>
            </a:pPr>
            <a:r>
              <a:rPr lang="en-US" sz="7200" spc="990" dirty="0" smtClean="0">
                <a:solidFill>
                  <a:schemeClr val="bg1">
                    <a:lumMod val="85000"/>
                  </a:schemeClr>
                </a:solidFill>
                <a:latin typeface="Oswald Bold" panose="00000800000000000000"/>
              </a:rPr>
              <a:t>CHAT-BOT</a:t>
            </a:r>
            <a:endParaRPr lang="en-US" sz="7200" spc="990" dirty="0">
              <a:solidFill>
                <a:schemeClr val="bg1">
                  <a:lumMod val="85000"/>
                </a:schemeClr>
              </a:solidFill>
              <a:latin typeface="Oswald Bold" panose="00000800000000000000"/>
            </a:endParaRPr>
          </a:p>
        </p:txBody>
      </p:sp>
      <p:sp>
        <p:nvSpPr>
          <p:cNvPr id="4" name="Freeform 4"/>
          <p:cNvSpPr/>
          <p:nvPr/>
        </p:nvSpPr>
        <p:spPr>
          <a:xfrm>
            <a:off x="13411099" y="-384827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dirty="0"/>
          </a:p>
        </p:txBody>
      </p:sp>
      <p:sp>
        <p:nvSpPr>
          <p:cNvPr id="55" name="Google Shape;55;p13"/>
          <p:cNvSpPr txBox="1"/>
          <p:nvPr/>
        </p:nvSpPr>
        <p:spPr>
          <a:xfrm>
            <a:off x="2026458" y="2933700"/>
            <a:ext cx="9936942"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buSzPts val="990"/>
            </a:pPr>
            <a:r>
              <a:rPr lang="ar" sz="4400" b="1" dirty="0">
                <a:solidFill>
                  <a:schemeClr val="bg1">
                    <a:lumMod val="85000"/>
                  </a:schemeClr>
                </a:solidFill>
                <a:latin typeface="+mn-lt"/>
                <a:cs typeface="+mn-cs"/>
              </a:rPr>
              <a:t>Why Tensorflow and </a:t>
            </a:r>
            <a:r>
              <a:rPr lang="ar" sz="4400" b="1" dirty="0" smtClean="0">
                <a:solidFill>
                  <a:schemeClr val="bg1">
                    <a:lumMod val="85000"/>
                  </a:schemeClr>
                </a:solidFill>
                <a:latin typeface="+mn-lt"/>
                <a:cs typeface="+mn-cs"/>
              </a:rPr>
              <a:t>Keras</a:t>
            </a:r>
            <a:r>
              <a:rPr lang="en-US" sz="4400" b="1" dirty="0">
                <a:solidFill>
                  <a:schemeClr val="bg1">
                    <a:lumMod val="85000"/>
                  </a:schemeClr>
                </a:solidFill>
                <a:latin typeface="+mn-lt"/>
                <a:cs typeface="+mn-cs"/>
              </a:rPr>
              <a:t> </a:t>
            </a:r>
            <a:r>
              <a:rPr lang="en-US" sz="4400" b="1" dirty="0" smtClean="0">
                <a:solidFill>
                  <a:schemeClr val="bg1">
                    <a:lumMod val="85000"/>
                  </a:schemeClr>
                </a:solidFill>
                <a:latin typeface="+mn-lt"/>
                <a:cs typeface="+mn-cs"/>
              </a:rPr>
              <a:t>libraries'?? </a:t>
            </a:r>
            <a:endParaRPr lang="en-US" sz="4400" b="1" dirty="0">
              <a:solidFill>
                <a:schemeClr val="bg1">
                  <a:lumMod val="85000"/>
                </a:schemeClr>
              </a:solidFill>
              <a:latin typeface="+mn-lt"/>
              <a:cs typeface="+mn-cs"/>
              <a:sym typeface="+mn-ea"/>
            </a:endParaRPr>
          </a:p>
        </p:txBody>
      </p:sp>
      <p:sp>
        <p:nvSpPr>
          <p:cNvPr id="5" name="Text Box 4"/>
          <p:cNvSpPr txBox="1"/>
          <p:nvPr/>
        </p:nvSpPr>
        <p:spPr>
          <a:xfrm>
            <a:off x="1295401" y="4261491"/>
            <a:ext cx="11350088" cy="4524315"/>
          </a:xfrm>
          <a:prstGeom prst="rect">
            <a:avLst/>
          </a:prstGeom>
          <a:noFill/>
        </p:spPr>
        <p:txBody>
          <a:bodyPr wrap="square" rtlCol="0" anchor="t">
            <a:spAutoFit/>
          </a:bodyPr>
          <a:lstStyle/>
          <a:p>
            <a:pPr marL="685800" lvl="0" indent="-571500" algn="just">
              <a:buSzPts val="1800"/>
              <a:buFont typeface="Wingdings" panose="05000000000000000000" pitchFamily="2" charset="2"/>
              <a:buChar char="q"/>
            </a:pPr>
            <a:r>
              <a:rPr lang="en-US" sz="3600" b="1" dirty="0">
                <a:solidFill>
                  <a:schemeClr val="bg1"/>
                </a:solidFill>
              </a:rPr>
              <a:t>Python is a popular programming language for build an Ai model, because it offers a wide range of libraries and frameworks, such as NLTK, Flask and TensorFlow, which simplify the development of natural language processing and deep learning models.</a:t>
            </a:r>
          </a:p>
          <a:p>
            <a:pPr marL="685800" lvl="0" indent="-571500" algn="just">
              <a:buSzPts val="1800"/>
              <a:buFont typeface="Wingdings" panose="05000000000000000000" pitchFamily="2" charset="2"/>
              <a:buChar char="q"/>
            </a:pPr>
            <a:r>
              <a:rPr lang="en-US" sz="3600" b="1" dirty="0">
                <a:solidFill>
                  <a:schemeClr val="bg1"/>
                </a:solidFill>
              </a:rPr>
              <a:t>Python is simple and readable syntax.</a:t>
            </a:r>
          </a:p>
          <a:p>
            <a:pPr marL="685800" lvl="0" indent="-571500" algn="just">
              <a:buSzPts val="1800"/>
              <a:buFont typeface="Wingdings" panose="05000000000000000000" pitchFamily="2" charset="2"/>
              <a:buChar char="q"/>
            </a:pPr>
            <a:r>
              <a:rPr lang="en-US" sz="3600" b="1" dirty="0">
                <a:solidFill>
                  <a:schemeClr val="bg1"/>
                </a:solidFill>
              </a:rPr>
              <a:t>Python has a large and active community that providing a help.</a:t>
            </a:r>
          </a:p>
        </p:txBody>
      </p:sp>
    </p:spTree>
    <p:extLst>
      <p:ext uri="{BB962C8B-B14F-4D97-AF65-F5344CB8AC3E}">
        <p14:creationId xmlns:p14="http://schemas.microsoft.com/office/powerpoint/2010/main" val="50058548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Freeform 2"/>
          <p:cNvSpPr/>
          <p:nvPr/>
        </p:nvSpPr>
        <p:spPr>
          <a:xfrm>
            <a:off x="-8358782" y="-113919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2209800" y="-266700"/>
            <a:ext cx="12057353" cy="1562607"/>
          </a:xfrm>
          <a:prstGeom prst="rect">
            <a:avLst/>
          </a:prstGeom>
        </p:spPr>
        <p:txBody>
          <a:bodyPr lIns="0" tIns="0" rIns="0" bIns="0" rtlCol="0" anchor="t">
            <a:spAutoFit/>
          </a:bodyPr>
          <a:lstStyle/>
          <a:p>
            <a:pPr algn="ctr">
              <a:lnSpc>
                <a:spcPts val="13950"/>
              </a:lnSpc>
            </a:pPr>
            <a:r>
              <a:rPr lang="en-US" sz="7200" spc="990" dirty="0" smtClean="0">
                <a:solidFill>
                  <a:schemeClr val="bg1">
                    <a:lumMod val="85000"/>
                  </a:schemeClr>
                </a:solidFill>
                <a:latin typeface="Oswald Bold" panose="00000800000000000000"/>
              </a:rPr>
              <a:t>CHAT-BOT</a:t>
            </a:r>
            <a:endParaRPr lang="en-US" sz="7200" spc="990" dirty="0">
              <a:solidFill>
                <a:schemeClr val="bg1">
                  <a:lumMod val="85000"/>
                </a:schemeClr>
              </a:solidFill>
              <a:latin typeface="Oswald Bold" panose="00000800000000000000"/>
            </a:endParaRPr>
          </a:p>
        </p:txBody>
      </p:sp>
      <p:sp>
        <p:nvSpPr>
          <p:cNvPr id="4" name="Freeform 4"/>
          <p:cNvSpPr/>
          <p:nvPr/>
        </p:nvSpPr>
        <p:spPr>
          <a:xfrm>
            <a:off x="15044918" y="-7239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dirty="0"/>
          </a:p>
        </p:txBody>
      </p:sp>
      <p:sp>
        <p:nvSpPr>
          <p:cNvPr id="55" name="Google Shape;55;p13"/>
          <p:cNvSpPr txBox="1"/>
          <p:nvPr/>
        </p:nvSpPr>
        <p:spPr>
          <a:xfrm>
            <a:off x="757989" y="3462442"/>
            <a:ext cx="9936942"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l">
              <a:buSzPts val="990"/>
            </a:pPr>
            <a:r>
              <a:rPr lang="ar" sz="4400" b="1" dirty="0">
                <a:solidFill>
                  <a:schemeClr val="bg1">
                    <a:lumMod val="85000"/>
                  </a:schemeClr>
                </a:solidFill>
              </a:rPr>
              <a:t>Why </a:t>
            </a:r>
            <a:r>
              <a:rPr lang="ar" sz="4400" b="1" dirty="0" smtClean="0">
                <a:solidFill>
                  <a:schemeClr val="bg1">
                    <a:lumMod val="85000"/>
                  </a:schemeClr>
                </a:solidFill>
              </a:rPr>
              <a:t>NLTK</a:t>
            </a:r>
            <a:r>
              <a:rPr lang="en-US" sz="4400" b="1" dirty="0" smtClean="0">
                <a:solidFill>
                  <a:schemeClr val="bg1">
                    <a:lumMod val="85000"/>
                  </a:schemeClr>
                </a:solidFill>
              </a:rPr>
              <a:t> ?</a:t>
            </a:r>
            <a:endParaRPr lang="en-US" sz="4400" b="1" dirty="0">
              <a:solidFill>
                <a:schemeClr val="bg1">
                  <a:lumMod val="85000"/>
                </a:schemeClr>
              </a:solidFill>
              <a:latin typeface="+mn-lt"/>
              <a:cs typeface="+mn-cs"/>
              <a:sym typeface="+mn-ea"/>
            </a:endParaRPr>
          </a:p>
        </p:txBody>
      </p:sp>
      <p:sp>
        <p:nvSpPr>
          <p:cNvPr id="5" name="Text Box 4"/>
          <p:cNvSpPr txBox="1"/>
          <p:nvPr/>
        </p:nvSpPr>
        <p:spPr>
          <a:xfrm>
            <a:off x="762000" y="4533900"/>
            <a:ext cx="14478000" cy="6247864"/>
          </a:xfrm>
          <a:prstGeom prst="rect">
            <a:avLst/>
          </a:prstGeom>
          <a:noFill/>
        </p:spPr>
        <p:txBody>
          <a:bodyPr wrap="square" rtlCol="0" anchor="t">
            <a:spAutoFit/>
          </a:bodyPr>
          <a:lstStyle/>
          <a:p>
            <a:pPr marL="685800" lvl="0" indent="-571500" algn="just">
              <a:buSzPts val="1800"/>
              <a:buFont typeface="Wingdings" panose="05000000000000000000" pitchFamily="2" charset="2"/>
              <a:buChar char="v"/>
            </a:pPr>
            <a:r>
              <a:rPr lang="en-US" sz="3600" b="1" dirty="0">
                <a:solidFill>
                  <a:schemeClr val="bg1"/>
                </a:solidFill>
                <a:ea typeface="Arial"/>
                <a:cs typeface="Arial"/>
                <a:sym typeface="Arial"/>
              </a:rPr>
              <a:t>NLTK provides tools and resources for various NLP tasks, including tokenization and lemmatization which we will need these tools to process and analysis user input text.</a:t>
            </a:r>
          </a:p>
          <a:p>
            <a:pPr marL="1339850" lvl="1" indent="-742950" algn="just">
              <a:buClr>
                <a:srgbClr val="595959"/>
              </a:buClr>
              <a:buSzPts val="1400"/>
              <a:buFont typeface="Wingdings" panose="05000000000000000000" pitchFamily="2" charset="2"/>
              <a:buChar char="ü"/>
            </a:pPr>
            <a:r>
              <a:rPr lang="en-US" sz="3600" b="1" dirty="0">
                <a:solidFill>
                  <a:schemeClr val="bg1"/>
                </a:solidFill>
                <a:ea typeface="Arial"/>
                <a:cs typeface="Arial"/>
                <a:sym typeface="Arial"/>
              </a:rPr>
              <a:t>Tokenization: is a process for breaking down text into smaller pieces called tokens. tokens can be word or phrase or even character.</a:t>
            </a:r>
          </a:p>
          <a:p>
            <a:pPr marL="1339850" lvl="1" indent="-742950" algn="just">
              <a:buClr>
                <a:srgbClr val="595959"/>
              </a:buClr>
              <a:buSzPts val="1400"/>
              <a:buFont typeface="Wingdings" panose="05000000000000000000" pitchFamily="2" charset="2"/>
              <a:buChar char="ü"/>
            </a:pPr>
            <a:r>
              <a:rPr lang="en-US" sz="3600" b="1" dirty="0">
                <a:solidFill>
                  <a:schemeClr val="bg1"/>
                </a:solidFill>
                <a:ea typeface="Arial"/>
                <a:cs typeface="Arial"/>
                <a:sym typeface="Arial"/>
              </a:rPr>
              <a:t>Lemmatization: is a process for reducing the word to its root form, known as lemma.</a:t>
            </a:r>
          </a:p>
          <a:p>
            <a:pPr marL="685800" lvl="0" indent="-571500" algn="just">
              <a:buClr>
                <a:srgbClr val="595959"/>
              </a:buClr>
              <a:buSzPts val="1800"/>
              <a:buFont typeface="Wingdings" panose="05000000000000000000" pitchFamily="2" charset="2"/>
              <a:buChar char="v"/>
            </a:pPr>
            <a:r>
              <a:rPr lang="en-US" sz="3600" b="1" dirty="0">
                <a:solidFill>
                  <a:schemeClr val="bg1"/>
                </a:solidFill>
                <a:ea typeface="Arial"/>
                <a:cs typeface="Arial"/>
                <a:sym typeface="Arial"/>
              </a:rPr>
              <a:t>So, in summary NLTK Library is a library that provide a lot of tools in Text processing and Text analysis, which we will use to analysis the user input text and prepare input text for the model to understand.</a:t>
            </a:r>
          </a:p>
          <a:p>
            <a:pPr marL="685800" lvl="0" indent="-571500" algn="just">
              <a:buSzPts val="1800"/>
              <a:buFont typeface="Wingdings" panose="05000000000000000000" pitchFamily="2" charset="2"/>
              <a:buChar char="q"/>
            </a:pPr>
            <a:endParaRPr lang="en-US" sz="4000" b="1" dirty="0">
              <a:solidFill>
                <a:schemeClr val="bg1"/>
              </a:solidFill>
            </a:endParaRPr>
          </a:p>
        </p:txBody>
      </p:sp>
    </p:spTree>
    <p:extLst>
      <p:ext uri="{BB962C8B-B14F-4D97-AF65-F5344CB8AC3E}">
        <p14:creationId xmlns:p14="http://schemas.microsoft.com/office/powerpoint/2010/main" val="112627292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Freeform 2"/>
          <p:cNvSpPr/>
          <p:nvPr/>
        </p:nvSpPr>
        <p:spPr>
          <a:xfrm>
            <a:off x="-8941742" y="-113157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2209800" y="-266700"/>
            <a:ext cx="12057353" cy="1562607"/>
          </a:xfrm>
          <a:prstGeom prst="rect">
            <a:avLst/>
          </a:prstGeom>
        </p:spPr>
        <p:txBody>
          <a:bodyPr lIns="0" tIns="0" rIns="0" bIns="0" rtlCol="0" anchor="t">
            <a:spAutoFit/>
          </a:bodyPr>
          <a:lstStyle/>
          <a:p>
            <a:pPr algn="ctr">
              <a:lnSpc>
                <a:spcPts val="13950"/>
              </a:lnSpc>
            </a:pPr>
            <a:r>
              <a:rPr lang="en-US" sz="7200" spc="990" dirty="0" smtClean="0">
                <a:solidFill>
                  <a:schemeClr val="bg1">
                    <a:lumMod val="85000"/>
                  </a:schemeClr>
                </a:solidFill>
                <a:latin typeface="Oswald Bold" panose="00000800000000000000"/>
              </a:rPr>
              <a:t>CHAT-BOT</a:t>
            </a:r>
            <a:endParaRPr lang="en-US" sz="7200" spc="990" dirty="0">
              <a:solidFill>
                <a:schemeClr val="bg1">
                  <a:lumMod val="85000"/>
                </a:schemeClr>
              </a:solidFill>
              <a:latin typeface="Oswald Bold" panose="00000800000000000000"/>
            </a:endParaRPr>
          </a:p>
        </p:txBody>
      </p:sp>
      <p:sp>
        <p:nvSpPr>
          <p:cNvPr id="4" name="Freeform 4"/>
          <p:cNvSpPr/>
          <p:nvPr/>
        </p:nvSpPr>
        <p:spPr>
          <a:xfrm>
            <a:off x="13411099" y="-384827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dirty="0"/>
          </a:p>
        </p:txBody>
      </p:sp>
      <p:sp>
        <p:nvSpPr>
          <p:cNvPr id="55" name="Google Shape;55;p13"/>
          <p:cNvSpPr txBox="1"/>
          <p:nvPr/>
        </p:nvSpPr>
        <p:spPr>
          <a:xfrm>
            <a:off x="-1698466" y="3908034"/>
            <a:ext cx="9936942"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buSzPts val="990"/>
            </a:pPr>
            <a:r>
              <a:rPr lang="ar" sz="4800" b="1" dirty="0">
                <a:solidFill>
                  <a:schemeClr val="bg1">
                    <a:lumMod val="85000"/>
                  </a:schemeClr>
                </a:solidFill>
                <a:cs typeface="+mn-cs"/>
              </a:rPr>
              <a:t>Why </a:t>
            </a:r>
            <a:r>
              <a:rPr lang="en-US" sz="4800" b="1" dirty="0" smtClean="0">
                <a:solidFill>
                  <a:schemeClr val="bg1">
                    <a:lumMod val="85000"/>
                  </a:schemeClr>
                </a:solidFill>
                <a:cs typeface="+mn-cs"/>
              </a:rPr>
              <a:t>“</a:t>
            </a:r>
            <a:r>
              <a:rPr lang="ar" sz="4800" b="1" dirty="0" smtClean="0">
                <a:solidFill>
                  <a:schemeClr val="bg1">
                    <a:lumMod val="85000"/>
                  </a:schemeClr>
                </a:solidFill>
                <a:cs typeface="+mn-cs"/>
              </a:rPr>
              <a:t>Html </a:t>
            </a:r>
            <a:r>
              <a:rPr lang="en-US" sz="4800" b="1" dirty="0" smtClean="0">
                <a:solidFill>
                  <a:schemeClr val="bg1">
                    <a:lumMod val="85000"/>
                  </a:schemeClr>
                </a:solidFill>
                <a:cs typeface="+mn-cs"/>
              </a:rPr>
              <a:t>–</a:t>
            </a:r>
            <a:r>
              <a:rPr lang="ar" sz="4800" b="1" dirty="0" smtClean="0">
                <a:solidFill>
                  <a:schemeClr val="bg1">
                    <a:lumMod val="85000"/>
                  </a:schemeClr>
                </a:solidFill>
                <a:cs typeface="+mn-cs"/>
              </a:rPr>
              <a:t> Css</a:t>
            </a:r>
            <a:r>
              <a:rPr lang="en-US" sz="4800" b="1" dirty="0" smtClean="0">
                <a:solidFill>
                  <a:schemeClr val="bg1">
                    <a:lumMod val="85000"/>
                  </a:schemeClr>
                </a:solidFill>
                <a:cs typeface="+mn-cs"/>
              </a:rPr>
              <a:t>” ?</a:t>
            </a:r>
            <a:endParaRPr lang="en-US" sz="4800" b="1" dirty="0">
              <a:solidFill>
                <a:schemeClr val="bg1">
                  <a:lumMod val="85000"/>
                </a:schemeClr>
              </a:solidFill>
              <a:latin typeface="+mn-lt"/>
              <a:cs typeface="+mn-cs"/>
              <a:sym typeface="+mn-ea"/>
            </a:endParaRPr>
          </a:p>
        </p:txBody>
      </p:sp>
      <p:sp>
        <p:nvSpPr>
          <p:cNvPr id="5" name="Text Box 4"/>
          <p:cNvSpPr txBox="1"/>
          <p:nvPr/>
        </p:nvSpPr>
        <p:spPr>
          <a:xfrm>
            <a:off x="609600" y="5193416"/>
            <a:ext cx="12573000" cy="2554545"/>
          </a:xfrm>
          <a:prstGeom prst="rect">
            <a:avLst/>
          </a:prstGeom>
          <a:noFill/>
        </p:spPr>
        <p:txBody>
          <a:bodyPr wrap="square" rtlCol="0" anchor="t">
            <a:spAutoFit/>
          </a:bodyPr>
          <a:lstStyle/>
          <a:p>
            <a:pPr marL="457200" lvl="0" indent="-342900" algn="just">
              <a:buSzPts val="1800"/>
              <a:buChar char="●"/>
            </a:pPr>
            <a:r>
              <a:rPr lang="en-US" sz="4000" b="1" dirty="0" smtClean="0">
                <a:solidFill>
                  <a:schemeClr val="bg1"/>
                </a:solidFill>
              </a:rPr>
              <a:t>Out Chat-bot </a:t>
            </a:r>
            <a:r>
              <a:rPr lang="en-US" sz="4000" b="1" dirty="0">
                <a:solidFill>
                  <a:schemeClr val="bg1"/>
                </a:solidFill>
              </a:rPr>
              <a:t>is a Web-based, which mean that is run on the browser.</a:t>
            </a:r>
          </a:p>
          <a:p>
            <a:pPr marL="457200" lvl="0" indent="-342900" algn="just">
              <a:buSzPts val="1800"/>
              <a:buChar char="●"/>
            </a:pPr>
            <a:r>
              <a:rPr lang="en-US" sz="4000" b="1" dirty="0">
                <a:solidFill>
                  <a:schemeClr val="bg1"/>
                </a:solidFill>
              </a:rPr>
              <a:t>So, We need Html and Css to build and design the template of the </a:t>
            </a:r>
            <a:r>
              <a:rPr lang="en-US" sz="4000" b="1" dirty="0" smtClean="0">
                <a:solidFill>
                  <a:schemeClr val="bg1"/>
                </a:solidFill>
              </a:rPr>
              <a:t>chat-bot</a:t>
            </a:r>
            <a:r>
              <a:rPr lang="en-US" sz="4000" b="1" dirty="0">
                <a:solidFill>
                  <a:schemeClr val="bg1"/>
                </a:solidFill>
              </a:rPr>
              <a:t>.</a:t>
            </a:r>
          </a:p>
        </p:txBody>
      </p:sp>
    </p:spTree>
    <p:extLst>
      <p:ext uri="{BB962C8B-B14F-4D97-AF65-F5344CB8AC3E}">
        <p14:creationId xmlns:p14="http://schemas.microsoft.com/office/powerpoint/2010/main" val="318441182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Freeform 2"/>
          <p:cNvSpPr/>
          <p:nvPr/>
        </p:nvSpPr>
        <p:spPr>
          <a:xfrm>
            <a:off x="-9123503" y="-111633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2209800" y="-266700"/>
            <a:ext cx="12057353" cy="1562607"/>
          </a:xfrm>
          <a:prstGeom prst="rect">
            <a:avLst/>
          </a:prstGeom>
        </p:spPr>
        <p:txBody>
          <a:bodyPr lIns="0" tIns="0" rIns="0" bIns="0" rtlCol="0" anchor="t">
            <a:spAutoFit/>
          </a:bodyPr>
          <a:lstStyle/>
          <a:p>
            <a:pPr algn="ctr">
              <a:lnSpc>
                <a:spcPts val="13950"/>
              </a:lnSpc>
            </a:pPr>
            <a:r>
              <a:rPr lang="en-US" sz="7200" spc="990" dirty="0" smtClean="0">
                <a:solidFill>
                  <a:schemeClr val="bg1">
                    <a:lumMod val="85000"/>
                  </a:schemeClr>
                </a:solidFill>
                <a:latin typeface="Oswald Bold" panose="00000800000000000000"/>
              </a:rPr>
              <a:t>CHAT-BOT</a:t>
            </a:r>
            <a:endParaRPr lang="en-US" sz="7200" spc="990" dirty="0">
              <a:solidFill>
                <a:schemeClr val="bg1">
                  <a:lumMod val="85000"/>
                </a:schemeClr>
              </a:solidFill>
              <a:latin typeface="Oswald Bold" panose="00000800000000000000"/>
            </a:endParaRPr>
          </a:p>
        </p:txBody>
      </p:sp>
      <p:sp>
        <p:nvSpPr>
          <p:cNvPr id="4" name="Freeform 4"/>
          <p:cNvSpPr/>
          <p:nvPr/>
        </p:nvSpPr>
        <p:spPr>
          <a:xfrm>
            <a:off x="15011400" y="-18669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dirty="0"/>
          </a:p>
        </p:txBody>
      </p:sp>
      <p:sp>
        <p:nvSpPr>
          <p:cNvPr id="55" name="Google Shape;55;p13"/>
          <p:cNvSpPr txBox="1"/>
          <p:nvPr/>
        </p:nvSpPr>
        <p:spPr>
          <a:xfrm>
            <a:off x="-2758671" y="3062972"/>
            <a:ext cx="9936942"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buSzPts val="990"/>
            </a:pPr>
            <a:r>
              <a:rPr lang="ar" sz="4400" b="1" dirty="0">
                <a:solidFill>
                  <a:schemeClr val="bg1">
                    <a:lumMod val="85000"/>
                  </a:schemeClr>
                </a:solidFill>
              </a:rPr>
              <a:t>Why </a:t>
            </a:r>
            <a:r>
              <a:rPr lang="ar" sz="4400" b="1" dirty="0" smtClean="0">
                <a:solidFill>
                  <a:schemeClr val="bg1">
                    <a:lumMod val="85000"/>
                  </a:schemeClr>
                </a:solidFill>
              </a:rPr>
              <a:t>Flask</a:t>
            </a:r>
            <a:r>
              <a:rPr lang="en-US" sz="4400" b="1" dirty="0" smtClean="0">
                <a:solidFill>
                  <a:schemeClr val="bg1">
                    <a:lumMod val="85000"/>
                  </a:schemeClr>
                </a:solidFill>
              </a:rPr>
              <a:t> ?</a:t>
            </a:r>
            <a:endParaRPr lang="en-US" sz="4400" b="1" dirty="0">
              <a:solidFill>
                <a:schemeClr val="bg1">
                  <a:lumMod val="85000"/>
                </a:schemeClr>
              </a:solidFill>
              <a:latin typeface="+mn-lt"/>
              <a:cs typeface="+mn-cs"/>
              <a:sym typeface="+mn-ea"/>
            </a:endParaRPr>
          </a:p>
        </p:txBody>
      </p:sp>
      <p:sp>
        <p:nvSpPr>
          <p:cNvPr id="5" name="Text Box 4"/>
          <p:cNvSpPr txBox="1"/>
          <p:nvPr/>
        </p:nvSpPr>
        <p:spPr>
          <a:xfrm>
            <a:off x="1295401" y="4261491"/>
            <a:ext cx="12971752" cy="5078313"/>
          </a:xfrm>
          <a:prstGeom prst="rect">
            <a:avLst/>
          </a:prstGeom>
          <a:noFill/>
        </p:spPr>
        <p:txBody>
          <a:bodyPr wrap="square" rtlCol="0" anchor="t">
            <a:spAutoFit/>
          </a:bodyPr>
          <a:lstStyle/>
          <a:p>
            <a:pPr marL="457200" lvl="0" indent="-342900" algn="just">
              <a:buSzPts val="1800"/>
              <a:buChar char="●"/>
            </a:pPr>
            <a:r>
              <a:rPr lang="en-US" sz="3600" b="1" dirty="0">
                <a:solidFill>
                  <a:schemeClr val="bg1"/>
                </a:solidFill>
              </a:rPr>
              <a:t>As </a:t>
            </a:r>
            <a:r>
              <a:rPr lang="en-US" sz="3600" b="1" dirty="0" err="1">
                <a:solidFill>
                  <a:schemeClr val="bg1"/>
                </a:solidFill>
              </a:rPr>
              <a:t>i</a:t>
            </a:r>
            <a:r>
              <a:rPr lang="en-US" sz="3600" b="1" dirty="0">
                <a:solidFill>
                  <a:schemeClr val="bg1"/>
                </a:solidFill>
              </a:rPr>
              <a:t> we mentioned before, our </a:t>
            </a:r>
            <a:r>
              <a:rPr lang="en-US" sz="3600" b="1" dirty="0" err="1">
                <a:solidFill>
                  <a:schemeClr val="bg1"/>
                </a:solidFill>
              </a:rPr>
              <a:t>chatbot</a:t>
            </a:r>
            <a:r>
              <a:rPr lang="en-US" sz="3600" b="1" dirty="0">
                <a:solidFill>
                  <a:schemeClr val="bg1"/>
                </a:solidFill>
              </a:rPr>
              <a:t> is a web-based and we built the template by using Html and Css.</a:t>
            </a:r>
          </a:p>
          <a:p>
            <a:pPr marL="457200" lvl="0" indent="-342900" algn="just">
              <a:buSzPts val="1800"/>
              <a:buChar char="●"/>
            </a:pPr>
            <a:r>
              <a:rPr lang="en-US" sz="3600" b="1" dirty="0">
                <a:solidFill>
                  <a:schemeClr val="bg1"/>
                </a:solidFill>
              </a:rPr>
              <a:t>Now we need a way to connect between </a:t>
            </a:r>
            <a:r>
              <a:rPr lang="en-US" sz="3600" b="1" dirty="0" err="1">
                <a:solidFill>
                  <a:schemeClr val="bg1"/>
                </a:solidFill>
              </a:rPr>
              <a:t>Chatbot</a:t>
            </a:r>
            <a:r>
              <a:rPr lang="en-US" sz="3600" b="1" dirty="0">
                <a:solidFill>
                  <a:schemeClr val="bg1"/>
                </a:solidFill>
              </a:rPr>
              <a:t> Template and Python Model.</a:t>
            </a:r>
          </a:p>
          <a:p>
            <a:pPr marL="457200" lvl="0" indent="-342900" algn="just">
              <a:buSzPts val="1800"/>
              <a:buChar char="●"/>
            </a:pPr>
            <a:r>
              <a:rPr lang="en-US" sz="3600" b="1" dirty="0">
                <a:solidFill>
                  <a:schemeClr val="bg1"/>
                </a:solidFill>
              </a:rPr>
              <a:t>And we choice Python Flask micro framework to perform this job.</a:t>
            </a:r>
          </a:p>
          <a:p>
            <a:pPr marL="457200" lvl="0" indent="-342900" algn="just">
              <a:buSzPts val="1800"/>
              <a:buChar char="●"/>
            </a:pPr>
            <a:r>
              <a:rPr lang="en-US" sz="3600" b="1" dirty="0">
                <a:solidFill>
                  <a:schemeClr val="bg1"/>
                </a:solidFill>
              </a:rPr>
              <a:t>Flask is a micro web framework that provides the essential tools to get a web application up and running quickly. </a:t>
            </a:r>
          </a:p>
          <a:p>
            <a:pPr marL="457200" lvl="0" indent="-342900" algn="just">
              <a:buSzPts val="1800"/>
              <a:buChar char="●"/>
            </a:pPr>
            <a:r>
              <a:rPr lang="en-US" sz="3600" b="1" dirty="0">
                <a:solidFill>
                  <a:schemeClr val="bg1"/>
                </a:solidFill>
              </a:rPr>
              <a:t>Flask is simple.</a:t>
            </a:r>
          </a:p>
        </p:txBody>
      </p:sp>
    </p:spTree>
    <p:extLst>
      <p:ext uri="{BB962C8B-B14F-4D97-AF65-F5344CB8AC3E}">
        <p14:creationId xmlns:p14="http://schemas.microsoft.com/office/powerpoint/2010/main" val="67542621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Freeform 2"/>
          <p:cNvSpPr/>
          <p:nvPr/>
        </p:nvSpPr>
        <p:spPr>
          <a:xfrm>
            <a:off x="-8336111" y="-110109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2209800" y="-266700"/>
            <a:ext cx="12057353" cy="1562607"/>
          </a:xfrm>
          <a:prstGeom prst="rect">
            <a:avLst/>
          </a:prstGeom>
        </p:spPr>
        <p:txBody>
          <a:bodyPr lIns="0" tIns="0" rIns="0" bIns="0" rtlCol="0" anchor="t">
            <a:spAutoFit/>
          </a:bodyPr>
          <a:lstStyle/>
          <a:p>
            <a:pPr algn="ctr">
              <a:lnSpc>
                <a:spcPts val="13950"/>
              </a:lnSpc>
            </a:pPr>
            <a:r>
              <a:rPr lang="en-US" sz="7200" spc="990" dirty="0" smtClean="0">
                <a:solidFill>
                  <a:schemeClr val="bg1">
                    <a:lumMod val="85000"/>
                  </a:schemeClr>
                </a:solidFill>
                <a:latin typeface="Oswald Bold" panose="00000800000000000000"/>
              </a:rPr>
              <a:t>CHAT-BOT</a:t>
            </a:r>
            <a:endParaRPr lang="en-US" sz="7200" spc="990" dirty="0">
              <a:solidFill>
                <a:schemeClr val="bg1">
                  <a:lumMod val="85000"/>
                </a:schemeClr>
              </a:solidFill>
              <a:latin typeface="Oswald Bold" panose="00000800000000000000"/>
            </a:endParaRPr>
          </a:p>
        </p:txBody>
      </p:sp>
      <p:sp>
        <p:nvSpPr>
          <p:cNvPr id="4" name="Freeform 4"/>
          <p:cNvSpPr/>
          <p:nvPr/>
        </p:nvSpPr>
        <p:spPr>
          <a:xfrm>
            <a:off x="13411099" y="-384827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dirty="0"/>
          </a:p>
        </p:txBody>
      </p:sp>
      <p:sp>
        <p:nvSpPr>
          <p:cNvPr id="55" name="Google Shape;55;p13"/>
          <p:cNvSpPr txBox="1"/>
          <p:nvPr/>
        </p:nvSpPr>
        <p:spPr>
          <a:xfrm>
            <a:off x="-1877119" y="3469011"/>
            <a:ext cx="9936942"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buSzPts val="990"/>
            </a:pPr>
            <a:r>
              <a:rPr lang="ar" sz="4800" b="1" dirty="0">
                <a:solidFill>
                  <a:schemeClr val="bg1">
                    <a:lumMod val="85000"/>
                  </a:schemeClr>
                </a:solidFill>
                <a:cs typeface="+mn-cs"/>
              </a:rPr>
              <a:t>Why </a:t>
            </a:r>
            <a:r>
              <a:rPr lang="ar" sz="4800" b="1" dirty="0" smtClean="0">
                <a:solidFill>
                  <a:schemeClr val="bg1">
                    <a:lumMod val="85000"/>
                  </a:schemeClr>
                </a:solidFill>
                <a:cs typeface="+mn-cs"/>
              </a:rPr>
              <a:t>JSON</a:t>
            </a:r>
            <a:r>
              <a:rPr lang="en-US" sz="4800" b="1" dirty="0" smtClean="0">
                <a:solidFill>
                  <a:schemeClr val="bg1">
                    <a:lumMod val="85000"/>
                  </a:schemeClr>
                </a:solidFill>
                <a:cs typeface="+mn-cs"/>
              </a:rPr>
              <a:t> ??</a:t>
            </a:r>
            <a:endParaRPr lang="en-US" sz="4800" b="1" dirty="0">
              <a:solidFill>
                <a:schemeClr val="bg1">
                  <a:lumMod val="85000"/>
                </a:schemeClr>
              </a:solidFill>
              <a:latin typeface="+mn-lt"/>
              <a:cs typeface="+mn-cs"/>
              <a:sym typeface="+mn-ea"/>
            </a:endParaRPr>
          </a:p>
        </p:txBody>
      </p:sp>
      <p:sp>
        <p:nvSpPr>
          <p:cNvPr id="5" name="Text Box 4"/>
          <p:cNvSpPr txBox="1"/>
          <p:nvPr/>
        </p:nvSpPr>
        <p:spPr>
          <a:xfrm>
            <a:off x="1506930" y="4589473"/>
            <a:ext cx="11350088" cy="4524315"/>
          </a:xfrm>
          <a:prstGeom prst="rect">
            <a:avLst/>
          </a:prstGeom>
          <a:noFill/>
        </p:spPr>
        <p:txBody>
          <a:bodyPr wrap="square" rtlCol="0" anchor="t">
            <a:spAutoFit/>
          </a:bodyPr>
          <a:lstStyle/>
          <a:p>
            <a:pPr marL="685800" lvl="0" indent="-571500" algn="just">
              <a:buSzPts val="1800"/>
              <a:buFont typeface="Wingdings" panose="05000000000000000000" pitchFamily="2" charset="2"/>
              <a:buChar char="q"/>
            </a:pPr>
            <a:r>
              <a:rPr lang="en-US" sz="3600" b="1" dirty="0">
                <a:solidFill>
                  <a:schemeClr val="bg1"/>
                </a:solidFill>
              </a:rPr>
              <a:t>Python is a popular programming language for build an Ai model, because it offers a wide range of libraries and frameworks, such as NLTK, Flask and TensorFlow, which simplify the development of natural language processing and deep learning models.</a:t>
            </a:r>
          </a:p>
          <a:p>
            <a:pPr marL="685800" lvl="0" indent="-571500" algn="just">
              <a:buSzPts val="1800"/>
              <a:buFont typeface="Wingdings" panose="05000000000000000000" pitchFamily="2" charset="2"/>
              <a:buChar char="q"/>
            </a:pPr>
            <a:r>
              <a:rPr lang="en-US" sz="3600" b="1" dirty="0">
                <a:solidFill>
                  <a:schemeClr val="bg1"/>
                </a:solidFill>
              </a:rPr>
              <a:t>Python is simple and readable syntax.</a:t>
            </a:r>
          </a:p>
          <a:p>
            <a:pPr marL="685800" lvl="0" indent="-571500" algn="just">
              <a:buSzPts val="1800"/>
              <a:buFont typeface="Wingdings" panose="05000000000000000000" pitchFamily="2" charset="2"/>
              <a:buChar char="q"/>
            </a:pPr>
            <a:r>
              <a:rPr lang="en-US" sz="3600" b="1" dirty="0">
                <a:solidFill>
                  <a:schemeClr val="bg1"/>
                </a:solidFill>
              </a:rPr>
              <a:t>Python has a large and active community that providing a help.</a:t>
            </a:r>
          </a:p>
        </p:txBody>
      </p:sp>
    </p:spTree>
    <p:extLst>
      <p:ext uri="{BB962C8B-B14F-4D97-AF65-F5344CB8AC3E}">
        <p14:creationId xmlns:p14="http://schemas.microsoft.com/office/powerpoint/2010/main" val="12877421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Freeform 2"/>
          <p:cNvSpPr/>
          <p:nvPr/>
        </p:nvSpPr>
        <p:spPr>
          <a:xfrm>
            <a:off x="-8839200" y="-1137814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2209800" y="-266700"/>
            <a:ext cx="12057353" cy="1562607"/>
          </a:xfrm>
          <a:prstGeom prst="rect">
            <a:avLst/>
          </a:prstGeom>
        </p:spPr>
        <p:txBody>
          <a:bodyPr lIns="0" tIns="0" rIns="0" bIns="0" rtlCol="0" anchor="t">
            <a:spAutoFit/>
          </a:bodyPr>
          <a:lstStyle/>
          <a:p>
            <a:pPr algn="ctr">
              <a:lnSpc>
                <a:spcPts val="13950"/>
              </a:lnSpc>
            </a:pPr>
            <a:r>
              <a:rPr lang="en-US" sz="7200" spc="990" dirty="0" smtClean="0">
                <a:solidFill>
                  <a:schemeClr val="bg1">
                    <a:lumMod val="85000"/>
                  </a:schemeClr>
                </a:solidFill>
                <a:latin typeface="Oswald Bold" panose="00000800000000000000"/>
              </a:rPr>
              <a:t>CHAT-BOT</a:t>
            </a:r>
            <a:endParaRPr lang="en-US" sz="7200" spc="990" dirty="0">
              <a:solidFill>
                <a:schemeClr val="bg1">
                  <a:lumMod val="85000"/>
                </a:schemeClr>
              </a:solidFill>
              <a:latin typeface="Oswald Bold" panose="00000800000000000000"/>
            </a:endParaRPr>
          </a:p>
        </p:txBody>
      </p:sp>
      <p:sp>
        <p:nvSpPr>
          <p:cNvPr id="4" name="Freeform 4"/>
          <p:cNvSpPr/>
          <p:nvPr/>
        </p:nvSpPr>
        <p:spPr>
          <a:xfrm>
            <a:off x="13411099" y="-384827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dirty="0"/>
          </a:p>
        </p:txBody>
      </p:sp>
      <p:sp>
        <p:nvSpPr>
          <p:cNvPr id="55" name="Google Shape;55;p13"/>
          <p:cNvSpPr txBox="1"/>
          <p:nvPr/>
        </p:nvSpPr>
        <p:spPr>
          <a:xfrm>
            <a:off x="762000" y="3310385"/>
            <a:ext cx="13716000"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buSzPts val="990"/>
            </a:pPr>
            <a:r>
              <a:rPr lang="ar" sz="4800" b="1" dirty="0" smtClean="0">
                <a:solidFill>
                  <a:schemeClr val="bg1">
                    <a:lumMod val="85000"/>
                  </a:schemeClr>
                </a:solidFill>
                <a:cs typeface="+mn-cs"/>
              </a:rPr>
              <a:t>Chatbot </a:t>
            </a:r>
            <a:r>
              <a:rPr lang="ar" sz="4800" b="1" dirty="0">
                <a:solidFill>
                  <a:schemeClr val="bg1">
                    <a:lumMod val="85000"/>
                  </a:schemeClr>
                </a:solidFill>
                <a:cs typeface="+mn-cs"/>
              </a:rPr>
              <a:t>Project Structure &amp; How it work</a:t>
            </a:r>
            <a:endParaRPr lang="en-US" sz="4800" b="1" dirty="0">
              <a:solidFill>
                <a:schemeClr val="bg1">
                  <a:lumMod val="85000"/>
                </a:schemeClr>
              </a:solidFill>
              <a:latin typeface="+mn-lt"/>
              <a:cs typeface="+mn-cs"/>
              <a:sym typeface="+mn-ea"/>
            </a:endParaRPr>
          </a:p>
        </p:txBody>
      </p:sp>
      <p:sp>
        <p:nvSpPr>
          <p:cNvPr id="5" name="Text Box 4"/>
          <p:cNvSpPr txBox="1"/>
          <p:nvPr/>
        </p:nvSpPr>
        <p:spPr>
          <a:xfrm>
            <a:off x="1828800" y="4877485"/>
            <a:ext cx="11887199" cy="3323987"/>
          </a:xfrm>
          <a:prstGeom prst="rect">
            <a:avLst/>
          </a:prstGeom>
          <a:noFill/>
        </p:spPr>
        <p:txBody>
          <a:bodyPr wrap="square" rtlCol="0" anchor="t">
            <a:spAutoFit/>
          </a:bodyPr>
          <a:lstStyle/>
          <a:p>
            <a:pPr lvl="0" algn="just"/>
            <a:r>
              <a:rPr lang="en-US" sz="4000" b="1" dirty="0">
                <a:solidFill>
                  <a:schemeClr val="bg1"/>
                </a:solidFill>
              </a:rPr>
              <a:t>Our Project File Structure is</a:t>
            </a:r>
            <a:r>
              <a:rPr lang="en-US" sz="4000" b="1" dirty="0" smtClean="0">
                <a:solidFill>
                  <a:schemeClr val="bg1"/>
                </a:solidFill>
              </a:rPr>
              <a:t>:</a:t>
            </a:r>
          </a:p>
          <a:p>
            <a:pPr lvl="0" algn="just"/>
            <a:endParaRPr lang="en-US" sz="4000" b="1" dirty="0">
              <a:solidFill>
                <a:schemeClr val="bg1"/>
              </a:solidFill>
            </a:endParaRPr>
          </a:p>
          <a:p>
            <a:pPr marL="457200" lvl="0" indent="-342900" algn="just">
              <a:spcBef>
                <a:spcPts val="1200"/>
              </a:spcBef>
              <a:buSzPts val="1800"/>
              <a:buAutoNum type="arabicPeriod"/>
            </a:pPr>
            <a:r>
              <a:rPr lang="en-US" sz="4000" b="1" dirty="0">
                <a:solidFill>
                  <a:schemeClr val="bg1"/>
                </a:solidFill>
              </a:rPr>
              <a:t>data.json</a:t>
            </a:r>
          </a:p>
          <a:p>
            <a:pPr marL="457200" lvl="0" indent="-342900" algn="just">
              <a:buSzPts val="1800"/>
              <a:buAutoNum type="arabicPeriod"/>
            </a:pPr>
            <a:r>
              <a:rPr lang="en-US" sz="4000" b="1" dirty="0">
                <a:solidFill>
                  <a:schemeClr val="bg1"/>
                </a:solidFill>
              </a:rPr>
              <a:t>training.py</a:t>
            </a:r>
          </a:p>
          <a:p>
            <a:pPr marL="457200" lvl="0" indent="-342900" algn="just">
              <a:buSzPts val="1800"/>
              <a:buAutoNum type="arabicPeriod"/>
            </a:pPr>
            <a:r>
              <a:rPr lang="en-US" sz="4000" b="1" dirty="0">
                <a:solidFill>
                  <a:schemeClr val="bg1"/>
                </a:solidFill>
              </a:rPr>
              <a:t>app.py</a:t>
            </a:r>
          </a:p>
        </p:txBody>
      </p:sp>
    </p:spTree>
    <p:extLst>
      <p:ext uri="{BB962C8B-B14F-4D97-AF65-F5344CB8AC3E}">
        <p14:creationId xmlns:p14="http://schemas.microsoft.com/office/powerpoint/2010/main" val="30224039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21"/>
        <p:cNvGrpSpPr/>
        <p:nvPr/>
      </p:nvGrpSpPr>
      <p:grpSpPr>
        <a:xfrm>
          <a:off x="0" y="0"/>
          <a:ext cx="0" cy="0"/>
          <a:chOff x="0" y="0"/>
          <a:chExt cx="0" cy="0"/>
        </a:xfrm>
      </p:grpSpPr>
      <p:sp>
        <p:nvSpPr>
          <p:cNvPr id="122" name="Google Shape;122;p24"/>
          <p:cNvSpPr txBox="1">
            <a:spLocks noGrp="1"/>
          </p:cNvSpPr>
          <p:nvPr>
            <p:ph type="title"/>
          </p:nvPr>
        </p:nvSpPr>
        <p:spPr>
          <a:xfrm>
            <a:off x="-5943600" y="1104900"/>
            <a:ext cx="17041200" cy="1145400"/>
          </a:xfrm>
          <a:prstGeom prst="rect">
            <a:avLst/>
          </a:prstGeom>
        </p:spPr>
        <p:txBody>
          <a:bodyPr spcFirstLastPara="1" vert="horz" wrap="square" lIns="182850" tIns="182850" rIns="182850" bIns="182850" rtlCol="0" anchor="t" anchorCtr="0">
            <a:noAutofit/>
          </a:bodyPr>
          <a:lstStyle/>
          <a:p>
            <a:pPr>
              <a:buSzPts val="990"/>
            </a:pPr>
            <a:r>
              <a:rPr lang="ar" sz="5400" b="1" dirty="0">
                <a:solidFill>
                  <a:schemeClr val="bg1">
                    <a:lumMod val="85000"/>
                  </a:schemeClr>
                </a:solidFill>
              </a:rPr>
              <a:t>data.json</a:t>
            </a:r>
            <a:endParaRPr sz="5400" b="1" dirty="0">
              <a:solidFill>
                <a:schemeClr val="bg1">
                  <a:lumMod val="85000"/>
                </a:schemeClr>
              </a:solidFill>
            </a:endParaRPr>
          </a:p>
        </p:txBody>
      </p:sp>
      <p:sp>
        <p:nvSpPr>
          <p:cNvPr id="123" name="Google Shape;123;p24"/>
          <p:cNvSpPr txBox="1">
            <a:spLocks noGrp="1"/>
          </p:cNvSpPr>
          <p:nvPr>
            <p:ph type="body" idx="1"/>
          </p:nvPr>
        </p:nvSpPr>
        <p:spPr>
          <a:xfrm>
            <a:off x="590525" y="2035450"/>
            <a:ext cx="17664600" cy="6832800"/>
          </a:xfrm>
          <a:prstGeom prst="rect">
            <a:avLst/>
          </a:prstGeom>
        </p:spPr>
        <p:txBody>
          <a:bodyPr spcFirstLastPara="1" vert="horz" wrap="square" lIns="182850" tIns="182850" rIns="182850" bIns="182850" rtlCol="0" anchor="t" anchorCtr="0">
            <a:normAutofit/>
          </a:bodyPr>
          <a:lstStyle/>
          <a:p>
            <a:pPr indent="-635000" algn="just">
              <a:buSzPts val="1400"/>
            </a:pPr>
            <a:r>
              <a:rPr lang="ar" sz="3600" b="1" dirty="0">
                <a:solidFill>
                  <a:schemeClr val="bg1">
                    <a:lumMod val="95000"/>
                  </a:schemeClr>
                </a:solidFill>
              </a:rPr>
              <a:t>This file contain all our dataset that we will use in our model.</a:t>
            </a:r>
            <a:endParaRPr sz="3600" b="1" dirty="0">
              <a:solidFill>
                <a:schemeClr val="bg1">
                  <a:lumMod val="95000"/>
                </a:schemeClr>
              </a:solidFill>
            </a:endParaRPr>
          </a:p>
          <a:p>
            <a:pPr indent="-635000" algn="just">
              <a:buSzPts val="1400"/>
            </a:pPr>
            <a:r>
              <a:rPr lang="ar" sz="3600" b="1" dirty="0">
                <a:solidFill>
                  <a:schemeClr val="bg1">
                    <a:lumMod val="95000"/>
                  </a:schemeClr>
                </a:solidFill>
              </a:rPr>
              <a:t>This file consist of many </a:t>
            </a:r>
            <a:r>
              <a:rPr lang="ar" sz="3600" b="1" i="1" dirty="0">
                <a:solidFill>
                  <a:schemeClr val="bg1">
                    <a:lumMod val="95000"/>
                  </a:schemeClr>
                </a:solidFill>
              </a:rPr>
              <a:t>groups</a:t>
            </a:r>
            <a:r>
              <a:rPr lang="ar" sz="3600" b="1" dirty="0">
                <a:solidFill>
                  <a:schemeClr val="bg1">
                    <a:lumMod val="95000"/>
                  </a:schemeClr>
                </a:solidFill>
              </a:rPr>
              <a:t> (“Intents”) and each group contain many questions and </a:t>
            </a:r>
            <a:r>
              <a:rPr lang="ar" sz="3600" b="1" dirty="0" smtClean="0">
                <a:solidFill>
                  <a:schemeClr val="bg1">
                    <a:lumMod val="95000"/>
                  </a:schemeClr>
                </a:solidFill>
              </a:rPr>
              <a:t>respon</a:t>
            </a:r>
            <a:endParaRPr dirty="0"/>
          </a:p>
        </p:txBody>
      </p:sp>
      <p:sp>
        <p:nvSpPr>
          <p:cNvPr id="124" name="Google Shape;124;p24"/>
          <p:cNvSpPr/>
          <p:nvPr/>
        </p:nvSpPr>
        <p:spPr>
          <a:xfrm>
            <a:off x="990600" y="4229100"/>
            <a:ext cx="16336800" cy="4343400"/>
          </a:xfrm>
          <a:prstGeom prst="rect">
            <a:avLst/>
          </a:prstGeom>
          <a:ln w="9525" cap="flat" cmpd="sng">
            <a:solidFill>
              <a:schemeClr val="dk2"/>
            </a:solidFill>
            <a:prstDash val="solid"/>
            <a:round/>
            <a:headEnd type="none" w="sm" len="sm"/>
            <a:tailEnd type="none" w="sm" len="sm"/>
          </a:ln>
        </p:spPr>
        <p:style>
          <a:lnRef idx="0">
            <a:scrgbClr r="0" g="0" b="0"/>
          </a:lnRef>
          <a:fillRef idx="1003">
            <a:schemeClr val="lt2"/>
          </a:fillRef>
          <a:effectRef idx="0">
            <a:scrgbClr r="0" g="0" b="0"/>
          </a:effectRef>
          <a:fontRef idx="major"/>
        </p:style>
        <p:txBody>
          <a:bodyPr spcFirstLastPara="1" wrap="square" lIns="182850" tIns="182850" rIns="182850" bIns="182850" anchor="ctr" anchorCtr="0">
            <a:noAutofit/>
          </a:bodyPr>
          <a:lstStyle/>
          <a:p>
            <a:pPr algn="ctr"/>
            <a:endParaRPr sz="3600">
              <a:latin typeface="Proxima Nova"/>
              <a:ea typeface="Proxima Nova"/>
              <a:cs typeface="Proxima Nova"/>
              <a:sym typeface="Proxima Nova"/>
            </a:endParaRPr>
          </a:p>
        </p:txBody>
      </p:sp>
      <p:sp>
        <p:nvSpPr>
          <p:cNvPr id="125" name="Google Shape;125;p24"/>
          <p:cNvSpPr/>
          <p:nvPr/>
        </p:nvSpPr>
        <p:spPr>
          <a:xfrm>
            <a:off x="2230250" y="4404750"/>
            <a:ext cx="4140000" cy="3637800"/>
          </a:xfrm>
          <a:prstGeom prst="ellipse">
            <a:avLst/>
          </a:prstGeom>
          <a:solidFill>
            <a:schemeClr val="lt1"/>
          </a:solidFill>
          <a:ln w="9525" cap="flat" cmpd="sng">
            <a:solidFill>
              <a:schemeClr val="bg2">
                <a:lumMod val="50000"/>
              </a:schemeClr>
            </a:solidFill>
            <a:prstDash val="solid"/>
            <a:round/>
            <a:headEnd type="none" w="sm" len="sm"/>
            <a:tailEnd type="none" w="sm" len="sm"/>
          </a:ln>
        </p:spPr>
        <p:txBody>
          <a:bodyPr spcFirstLastPara="1" wrap="square" lIns="182850" tIns="182850" rIns="182850" bIns="182850" anchor="ctr" anchorCtr="0">
            <a:noAutofit/>
          </a:bodyPr>
          <a:lstStyle/>
          <a:p>
            <a:pPr algn="ctr"/>
            <a:endParaRPr sz="3600">
              <a:latin typeface="Proxima Nova"/>
              <a:ea typeface="Proxima Nova"/>
              <a:cs typeface="Proxima Nova"/>
              <a:sym typeface="Proxima Nova"/>
            </a:endParaRPr>
          </a:p>
        </p:txBody>
      </p:sp>
      <p:sp>
        <p:nvSpPr>
          <p:cNvPr id="126" name="Google Shape;126;p24"/>
          <p:cNvSpPr/>
          <p:nvPr/>
        </p:nvSpPr>
        <p:spPr>
          <a:xfrm>
            <a:off x="7527050" y="4558050"/>
            <a:ext cx="3916800" cy="3637800"/>
          </a:xfrm>
          <a:prstGeom prst="ellipse">
            <a:avLst/>
          </a:prstGeom>
          <a:solidFill>
            <a:schemeClr val="lt1"/>
          </a:solidFill>
          <a:ln w="9525" cap="flat" cmpd="sng">
            <a:solidFill>
              <a:schemeClr val="bg2">
                <a:lumMod val="50000"/>
              </a:schemeClr>
            </a:solidFill>
            <a:prstDash val="solid"/>
            <a:round/>
            <a:headEnd type="none" w="sm" len="sm"/>
            <a:tailEnd type="none" w="sm" len="sm"/>
          </a:ln>
        </p:spPr>
        <p:txBody>
          <a:bodyPr spcFirstLastPara="1" wrap="square" lIns="182850" tIns="182850" rIns="182850" bIns="182850" anchor="ctr" anchorCtr="0">
            <a:noAutofit/>
          </a:bodyPr>
          <a:lstStyle/>
          <a:p>
            <a:pPr algn="ctr"/>
            <a:endParaRPr sz="3600">
              <a:latin typeface="Proxima Nova"/>
              <a:ea typeface="Proxima Nova"/>
              <a:cs typeface="Proxima Nova"/>
              <a:sym typeface="Proxima Nova"/>
            </a:endParaRPr>
          </a:p>
        </p:txBody>
      </p:sp>
      <p:sp>
        <p:nvSpPr>
          <p:cNvPr id="127" name="Google Shape;127;p24"/>
          <p:cNvSpPr/>
          <p:nvPr/>
        </p:nvSpPr>
        <p:spPr>
          <a:xfrm>
            <a:off x="12600650" y="4606650"/>
            <a:ext cx="3889200" cy="3540600"/>
          </a:xfrm>
          <a:prstGeom prst="ellipse">
            <a:avLst/>
          </a:prstGeom>
          <a:solidFill>
            <a:schemeClr val="lt1"/>
          </a:solidFill>
          <a:ln w="9525" cap="flat" cmpd="sng">
            <a:solidFill>
              <a:schemeClr val="bg2">
                <a:lumMod val="50000"/>
              </a:schemeClr>
            </a:solidFill>
            <a:prstDash val="solid"/>
            <a:round/>
            <a:headEnd type="none" w="sm" len="sm"/>
            <a:tailEnd type="none" w="sm" len="sm"/>
          </a:ln>
        </p:spPr>
        <p:txBody>
          <a:bodyPr spcFirstLastPara="1" wrap="square" lIns="182850" tIns="182850" rIns="182850" bIns="182850" anchor="ctr" anchorCtr="0">
            <a:noAutofit/>
          </a:bodyPr>
          <a:lstStyle/>
          <a:p>
            <a:pPr algn="ctr"/>
            <a:endParaRPr sz="3600">
              <a:latin typeface="Proxima Nova"/>
              <a:ea typeface="Proxima Nova"/>
              <a:cs typeface="Proxima Nova"/>
              <a:sym typeface="Proxima Nova"/>
            </a:endParaRPr>
          </a:p>
        </p:txBody>
      </p:sp>
      <p:sp>
        <p:nvSpPr>
          <p:cNvPr id="128" name="Google Shape;128;p24"/>
          <p:cNvSpPr txBox="1"/>
          <p:nvPr/>
        </p:nvSpPr>
        <p:spPr>
          <a:xfrm>
            <a:off x="2982950" y="5171400"/>
            <a:ext cx="2899200" cy="2035200"/>
          </a:xfrm>
          <a:prstGeom prst="rect">
            <a:avLst/>
          </a:prstGeom>
          <a:noFill/>
          <a:ln>
            <a:noFill/>
          </a:ln>
        </p:spPr>
        <p:txBody>
          <a:bodyPr spcFirstLastPara="1" wrap="square" lIns="182850" tIns="182850" rIns="182850" bIns="182850" anchor="t" anchorCtr="0">
            <a:noAutofit/>
          </a:bodyPr>
          <a:lstStyle/>
          <a:p>
            <a:r>
              <a:rPr lang="ar" sz="2400" b="1" dirty="0">
                <a:solidFill>
                  <a:schemeClr val="bg2">
                    <a:lumMod val="10000"/>
                  </a:schemeClr>
                </a:solidFill>
                <a:latin typeface="Proxima Nova"/>
                <a:ea typeface="Proxima Nova"/>
                <a:cs typeface="Proxima Nova"/>
                <a:sym typeface="Proxima Nova"/>
              </a:rPr>
              <a:t>Hotels</a:t>
            </a:r>
            <a:r>
              <a:rPr lang="ar" sz="2400" dirty="0">
                <a:solidFill>
                  <a:schemeClr val="bg2">
                    <a:lumMod val="10000"/>
                  </a:schemeClr>
                </a:solidFill>
                <a:latin typeface="Proxima Nova"/>
                <a:ea typeface="Proxima Nova"/>
                <a:cs typeface="Proxima Nova"/>
                <a:sym typeface="Proxima Nova"/>
              </a:rPr>
              <a:t> of (Cairo, Alexandria, Giza, Aswan, Luxor, Sharm, Hurghada)</a:t>
            </a:r>
            <a:endParaRPr sz="2400" dirty="0">
              <a:solidFill>
                <a:schemeClr val="bg2">
                  <a:lumMod val="10000"/>
                </a:schemeClr>
              </a:solidFill>
              <a:latin typeface="Proxima Nova"/>
              <a:ea typeface="Proxima Nova"/>
              <a:cs typeface="Proxima Nova"/>
              <a:sym typeface="Proxima Nova"/>
            </a:endParaRPr>
          </a:p>
        </p:txBody>
      </p:sp>
      <p:sp>
        <p:nvSpPr>
          <p:cNvPr id="129" name="Google Shape;129;p24"/>
          <p:cNvSpPr txBox="1"/>
          <p:nvPr/>
        </p:nvSpPr>
        <p:spPr>
          <a:xfrm>
            <a:off x="8168250" y="5213200"/>
            <a:ext cx="2641200" cy="2202600"/>
          </a:xfrm>
          <a:prstGeom prst="rect">
            <a:avLst/>
          </a:prstGeom>
          <a:noFill/>
          <a:ln>
            <a:noFill/>
          </a:ln>
        </p:spPr>
        <p:txBody>
          <a:bodyPr spcFirstLastPara="1" wrap="square" lIns="182850" tIns="182850" rIns="182850" bIns="182850" anchor="t" anchorCtr="0">
            <a:noAutofit/>
          </a:bodyPr>
          <a:lstStyle/>
          <a:p>
            <a:r>
              <a:rPr lang="ar" sz="2200" b="1" dirty="0">
                <a:solidFill>
                  <a:schemeClr val="bg2">
                    <a:lumMod val="10000"/>
                  </a:schemeClr>
                </a:solidFill>
                <a:latin typeface="Proxima Nova"/>
                <a:ea typeface="Proxima Nova"/>
                <a:cs typeface="Proxima Nova"/>
                <a:sym typeface="Proxima Nova"/>
              </a:rPr>
              <a:t>Tourist Places</a:t>
            </a:r>
            <a:r>
              <a:rPr lang="ar" sz="2200" dirty="0">
                <a:solidFill>
                  <a:schemeClr val="bg2">
                    <a:lumMod val="10000"/>
                  </a:schemeClr>
                </a:solidFill>
                <a:latin typeface="Proxima Nova"/>
                <a:ea typeface="Proxima Nova"/>
                <a:cs typeface="Proxima Nova"/>
                <a:sym typeface="Proxima Nova"/>
              </a:rPr>
              <a:t> of (Cairo, Alexandria, Giza, Aswan, Luxor, Sharm, Hurghada)</a:t>
            </a:r>
            <a:r>
              <a:rPr lang="ar" sz="2400" dirty="0">
                <a:solidFill>
                  <a:schemeClr val="bg2">
                    <a:lumMod val="10000"/>
                  </a:schemeClr>
                </a:solidFill>
                <a:latin typeface="Proxima Nova"/>
                <a:ea typeface="Proxima Nova"/>
                <a:cs typeface="Proxima Nova"/>
                <a:sym typeface="Proxima Nova"/>
              </a:rPr>
              <a:t> </a:t>
            </a:r>
            <a:endParaRPr sz="2400" dirty="0">
              <a:solidFill>
                <a:schemeClr val="bg2">
                  <a:lumMod val="10000"/>
                </a:schemeClr>
              </a:solidFill>
              <a:latin typeface="Proxima Nova"/>
              <a:ea typeface="Proxima Nova"/>
              <a:cs typeface="Proxima Nova"/>
              <a:sym typeface="Proxima Nova"/>
            </a:endParaRPr>
          </a:p>
        </p:txBody>
      </p:sp>
      <p:sp>
        <p:nvSpPr>
          <p:cNvPr id="130" name="Google Shape;130;p24"/>
          <p:cNvSpPr txBox="1"/>
          <p:nvPr/>
        </p:nvSpPr>
        <p:spPr>
          <a:xfrm>
            <a:off x="13883250" y="5910400"/>
            <a:ext cx="1630800" cy="808200"/>
          </a:xfrm>
          <a:prstGeom prst="rect">
            <a:avLst/>
          </a:prstGeom>
          <a:noFill/>
          <a:ln>
            <a:noFill/>
          </a:ln>
        </p:spPr>
        <p:txBody>
          <a:bodyPr spcFirstLastPara="1" wrap="square" lIns="182850" tIns="182850" rIns="182850" bIns="182850" anchor="t" anchorCtr="0">
            <a:noAutofit/>
          </a:bodyPr>
          <a:lstStyle/>
          <a:p>
            <a:r>
              <a:rPr lang="ar" sz="2600" b="1" dirty="0">
                <a:solidFill>
                  <a:schemeClr val="bg2">
                    <a:lumMod val="10000"/>
                  </a:schemeClr>
                </a:solidFill>
                <a:latin typeface="Proxima Nova"/>
                <a:ea typeface="Proxima Nova"/>
                <a:cs typeface="Proxima Nova"/>
                <a:sym typeface="Proxima Nova"/>
              </a:rPr>
              <a:t>General</a:t>
            </a:r>
            <a:endParaRPr sz="2600" b="1" dirty="0">
              <a:solidFill>
                <a:schemeClr val="bg2">
                  <a:lumMod val="10000"/>
                </a:schemeClr>
              </a:solidFill>
              <a:latin typeface="Proxima Nova"/>
              <a:ea typeface="Proxima Nova"/>
              <a:cs typeface="Proxima Nova"/>
              <a:sym typeface="Proxima Nova"/>
            </a:endParaRPr>
          </a:p>
        </p:txBody>
      </p:sp>
      <p:sp>
        <p:nvSpPr>
          <p:cNvPr id="11" name="TextBox 3"/>
          <p:cNvSpPr txBox="1"/>
          <p:nvPr/>
        </p:nvSpPr>
        <p:spPr>
          <a:xfrm>
            <a:off x="2487897" y="-180975"/>
            <a:ext cx="12057353" cy="1562607"/>
          </a:xfrm>
          <a:prstGeom prst="rect">
            <a:avLst/>
          </a:prstGeom>
        </p:spPr>
        <p:txBody>
          <a:bodyPr lIns="0" tIns="0" rIns="0" bIns="0" rtlCol="0" anchor="t">
            <a:spAutoFit/>
          </a:bodyPr>
          <a:lstStyle/>
          <a:p>
            <a:pPr algn="ctr">
              <a:lnSpc>
                <a:spcPts val="13950"/>
              </a:lnSpc>
            </a:pPr>
            <a:r>
              <a:rPr lang="en-US" sz="7200" spc="990" dirty="0" smtClean="0">
                <a:solidFill>
                  <a:schemeClr val="bg1">
                    <a:lumMod val="85000"/>
                  </a:schemeClr>
                </a:solidFill>
                <a:latin typeface="Oswald Bold" panose="00000800000000000000"/>
              </a:rPr>
              <a:t>CHAT-BOT</a:t>
            </a:r>
            <a:endParaRPr lang="en-US" sz="7200" spc="990" dirty="0">
              <a:solidFill>
                <a:schemeClr val="bg1">
                  <a:lumMod val="85000"/>
                </a:schemeClr>
              </a:solidFill>
              <a:latin typeface="Oswald Bold" panose="00000800000000000000"/>
            </a:endParaRPr>
          </a:p>
        </p:txBody>
      </p:sp>
    </p:spTree>
    <p:extLst>
      <p:ext uri="{BB962C8B-B14F-4D97-AF65-F5344CB8AC3E}">
        <p14:creationId xmlns:p14="http://schemas.microsoft.com/office/powerpoint/2010/main" val="407646942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reeform 2"/>
          <p:cNvSpPr/>
          <p:nvPr/>
        </p:nvSpPr>
        <p:spPr>
          <a:xfrm>
            <a:off x="-8839200" y="-1137814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2209800" y="-266700"/>
            <a:ext cx="12057353" cy="1562607"/>
          </a:xfrm>
          <a:prstGeom prst="rect">
            <a:avLst/>
          </a:prstGeom>
        </p:spPr>
        <p:txBody>
          <a:bodyPr lIns="0" tIns="0" rIns="0" bIns="0" rtlCol="0" anchor="t">
            <a:spAutoFit/>
          </a:bodyPr>
          <a:lstStyle/>
          <a:p>
            <a:pPr algn="ctr">
              <a:lnSpc>
                <a:spcPts val="13950"/>
              </a:lnSpc>
            </a:pPr>
            <a:r>
              <a:rPr lang="en-US" sz="7200" spc="990" dirty="0" smtClean="0">
                <a:solidFill>
                  <a:schemeClr val="bg1">
                    <a:lumMod val="85000"/>
                  </a:schemeClr>
                </a:solidFill>
                <a:latin typeface="Oswald Bold" panose="00000800000000000000"/>
              </a:rPr>
              <a:t>CHAT-BOT</a:t>
            </a:r>
            <a:endParaRPr lang="en-US" sz="7200" spc="990" dirty="0">
              <a:solidFill>
                <a:schemeClr val="bg1">
                  <a:lumMod val="85000"/>
                </a:schemeClr>
              </a:solidFill>
              <a:latin typeface="Oswald Bold" panose="00000800000000000000"/>
            </a:endParaRPr>
          </a:p>
        </p:txBody>
      </p:sp>
      <p:sp>
        <p:nvSpPr>
          <p:cNvPr id="4" name="Freeform 4"/>
          <p:cNvSpPr/>
          <p:nvPr/>
        </p:nvSpPr>
        <p:spPr>
          <a:xfrm>
            <a:off x="14782800" y="-16383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dirty="0"/>
          </a:p>
        </p:txBody>
      </p:sp>
      <p:sp>
        <p:nvSpPr>
          <p:cNvPr id="55" name="Google Shape;55;p13"/>
          <p:cNvSpPr txBox="1"/>
          <p:nvPr/>
        </p:nvSpPr>
        <p:spPr>
          <a:xfrm>
            <a:off x="678054" y="2956300"/>
            <a:ext cx="13716000"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l">
              <a:buSzPts val="990"/>
            </a:pPr>
            <a:r>
              <a:rPr lang="ar" sz="6000" b="1" dirty="0">
                <a:solidFill>
                  <a:schemeClr val="bg1">
                    <a:lumMod val="95000"/>
                  </a:schemeClr>
                </a:solidFill>
                <a:cs typeface="+mn-cs"/>
              </a:rPr>
              <a:t>training.py</a:t>
            </a:r>
            <a:endParaRPr lang="en-US" sz="6000" b="1" dirty="0">
              <a:solidFill>
                <a:schemeClr val="bg1">
                  <a:lumMod val="95000"/>
                </a:schemeClr>
              </a:solidFill>
              <a:latin typeface="+mn-lt"/>
              <a:cs typeface="+mn-cs"/>
              <a:sym typeface="+mn-ea"/>
            </a:endParaRPr>
          </a:p>
        </p:txBody>
      </p:sp>
      <p:sp>
        <p:nvSpPr>
          <p:cNvPr id="5" name="Text Box 4"/>
          <p:cNvSpPr txBox="1"/>
          <p:nvPr/>
        </p:nvSpPr>
        <p:spPr>
          <a:xfrm>
            <a:off x="990600" y="4327848"/>
            <a:ext cx="13258799" cy="6247864"/>
          </a:xfrm>
          <a:prstGeom prst="rect">
            <a:avLst/>
          </a:prstGeom>
          <a:noFill/>
        </p:spPr>
        <p:txBody>
          <a:bodyPr wrap="square" rtlCol="0" anchor="t">
            <a:spAutoFit/>
          </a:bodyPr>
          <a:lstStyle/>
          <a:p>
            <a:pPr marL="457200" lvl="0" indent="-342900" algn="just">
              <a:buSzPts val="1800"/>
              <a:buChar char="●"/>
            </a:pPr>
            <a:r>
              <a:rPr lang="en-US" sz="4000" b="1" dirty="0">
                <a:solidFill>
                  <a:schemeClr val="bg1"/>
                </a:solidFill>
              </a:rPr>
              <a:t>In this file we load our data.json file</a:t>
            </a:r>
          </a:p>
          <a:p>
            <a:pPr marL="457200" lvl="0" indent="-342900" algn="just">
              <a:buSzPts val="1800"/>
              <a:buChar char="●"/>
            </a:pPr>
            <a:r>
              <a:rPr lang="en-US" sz="4000" b="1" dirty="0">
                <a:solidFill>
                  <a:schemeClr val="bg1"/>
                </a:solidFill>
              </a:rPr>
              <a:t>Our data is already clean because we collect them by our self.</a:t>
            </a:r>
          </a:p>
          <a:p>
            <a:pPr marL="457200" lvl="0" indent="-342900" algn="just">
              <a:buSzPts val="1800"/>
              <a:buChar char="●"/>
            </a:pPr>
            <a:r>
              <a:rPr lang="en-US" sz="4000" b="1" dirty="0">
                <a:solidFill>
                  <a:schemeClr val="bg1"/>
                </a:solidFill>
              </a:rPr>
              <a:t>So we build the Artificial Neural Network Model by using </a:t>
            </a:r>
            <a:r>
              <a:rPr lang="en-US" sz="4000" b="1" dirty="0" smtClean="0">
                <a:solidFill>
                  <a:schemeClr val="bg1"/>
                </a:solidFill>
              </a:rPr>
              <a:t>Tensor flow </a:t>
            </a:r>
            <a:r>
              <a:rPr lang="en-US" sz="4000" b="1" dirty="0">
                <a:solidFill>
                  <a:schemeClr val="bg1"/>
                </a:solidFill>
              </a:rPr>
              <a:t>and Keras.</a:t>
            </a:r>
          </a:p>
          <a:p>
            <a:pPr marL="457200" lvl="0" indent="-342900" algn="just">
              <a:buSzPts val="1800"/>
              <a:buChar char="●"/>
            </a:pPr>
            <a:r>
              <a:rPr lang="en-US" sz="4000" b="1" dirty="0">
                <a:solidFill>
                  <a:schemeClr val="bg1"/>
                </a:solidFill>
              </a:rPr>
              <a:t>We fit the model (“Make model train on the data”).</a:t>
            </a:r>
          </a:p>
          <a:p>
            <a:pPr marL="457200" lvl="0" indent="-342900" algn="just">
              <a:buSzPts val="1800"/>
              <a:buChar char="●"/>
            </a:pPr>
            <a:r>
              <a:rPr lang="en-US" sz="4000" b="1" dirty="0">
                <a:solidFill>
                  <a:schemeClr val="bg1"/>
                </a:solidFill>
              </a:rPr>
              <a:t>Then we extract the model in external file called model.h5</a:t>
            </a:r>
          </a:p>
          <a:p>
            <a:pPr marL="457200" lvl="0" indent="-342900" algn="just">
              <a:buSzPts val="1800"/>
              <a:buChar char="●"/>
            </a:pPr>
            <a:r>
              <a:rPr lang="en-US" sz="4000" b="1" dirty="0">
                <a:solidFill>
                  <a:schemeClr val="bg1"/>
                </a:solidFill>
              </a:rPr>
              <a:t>h5 mean that our model is trained on Hierarchical data format (Multidimensional array data).</a:t>
            </a:r>
          </a:p>
          <a:p>
            <a:pPr lvl="0" algn="just"/>
            <a:endParaRPr lang="en-US" sz="4000" b="1" dirty="0">
              <a:solidFill>
                <a:schemeClr val="bg1"/>
              </a:solidFill>
            </a:endParaRPr>
          </a:p>
        </p:txBody>
      </p:sp>
    </p:spTree>
    <p:extLst>
      <p:ext uri="{BB962C8B-B14F-4D97-AF65-F5344CB8AC3E}">
        <p14:creationId xmlns:p14="http://schemas.microsoft.com/office/powerpoint/2010/main" val="28532594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6" name="Arc 1"/>
          <p:cNvSpPr/>
          <p:nvPr/>
        </p:nvSpPr>
        <p:spPr>
          <a:xfrm>
            <a:off x="7197726" y="3352802"/>
            <a:ext cx="4283076" cy="4286250"/>
          </a:xfrm>
          <a:prstGeom prst="arc">
            <a:avLst>
              <a:gd name="adj1" fmla="val 16200000"/>
              <a:gd name="adj2" fmla="val 9428166"/>
            </a:avLst>
          </a:prstGeom>
          <a:ln w="285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base" latinLnBrk="0" hangingPunct="1">
              <a:spcBef>
                <a:spcPct val="0"/>
              </a:spcBef>
              <a:spcAft>
                <a:spcPct val="0"/>
              </a:spcAft>
              <a:buClrTx/>
              <a:buSzTx/>
              <a:buFontTx/>
              <a:buNone/>
              <a:defRPr/>
            </a:pPr>
            <a:endParaRPr kumimoji="0" lang="bg-BG" sz="2515" b="0" i="0" u="none" strike="noStrike" kern="1200" cap="none" spc="0" normalizeH="0" baseline="0" noProof="0">
              <a:ln>
                <a:noFill/>
              </a:ln>
              <a:solidFill>
                <a:schemeClr val="tx1"/>
              </a:solidFill>
              <a:effectLst/>
              <a:uLnTx/>
              <a:uFillTx/>
              <a:latin typeface="Calibri" panose="020F0502020204030204" charset="0"/>
              <a:ea typeface="Calibri" panose="020F0502020204030204" charset="0"/>
              <a:cs typeface="+mn-cs"/>
            </a:endParaRPr>
          </a:p>
        </p:txBody>
      </p:sp>
      <p:sp useBgFill="1">
        <p:nvSpPr>
          <p:cNvPr id="7" name="Arc 53"/>
          <p:cNvSpPr/>
          <p:nvPr/>
        </p:nvSpPr>
        <p:spPr>
          <a:xfrm>
            <a:off x="6915150" y="3073401"/>
            <a:ext cx="4848227" cy="4841876"/>
          </a:xfrm>
          <a:prstGeom prst="arc">
            <a:avLst>
              <a:gd name="adj1" fmla="val 16200000"/>
              <a:gd name="adj2" fmla="val 11054279"/>
            </a:avLst>
          </a:prstGeom>
          <a:ln w="285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base" latinLnBrk="0" hangingPunct="1">
              <a:spcBef>
                <a:spcPct val="0"/>
              </a:spcBef>
              <a:spcAft>
                <a:spcPct val="0"/>
              </a:spcAft>
              <a:buClrTx/>
              <a:buSzTx/>
              <a:buFontTx/>
              <a:buNone/>
              <a:defRPr/>
            </a:pPr>
            <a:endParaRPr kumimoji="0" lang="bg-BG" sz="2515" b="0" i="0" u="none" strike="noStrike" kern="1200" cap="none" spc="0" normalizeH="0" baseline="0" noProof="0">
              <a:ln>
                <a:noFill/>
              </a:ln>
              <a:solidFill>
                <a:schemeClr val="tx1"/>
              </a:solidFill>
              <a:effectLst/>
              <a:uLnTx/>
              <a:uFillTx/>
              <a:latin typeface="Calibri" panose="020F0502020204030204" charset="0"/>
              <a:ea typeface="Calibri" panose="020F0502020204030204" charset="0"/>
              <a:cs typeface="+mn-cs"/>
            </a:endParaRPr>
          </a:p>
        </p:txBody>
      </p:sp>
      <p:sp useBgFill="1">
        <p:nvSpPr>
          <p:cNvPr id="8" name="Arc 54"/>
          <p:cNvSpPr/>
          <p:nvPr/>
        </p:nvSpPr>
        <p:spPr>
          <a:xfrm>
            <a:off x="7470776" y="3651251"/>
            <a:ext cx="3736976" cy="3733800"/>
          </a:xfrm>
          <a:prstGeom prst="arc">
            <a:avLst>
              <a:gd name="adj1" fmla="val 16200000"/>
              <a:gd name="adj2" fmla="val 10196773"/>
            </a:avLst>
          </a:prstGeom>
          <a:ln w="285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base" latinLnBrk="0" hangingPunct="1">
              <a:spcBef>
                <a:spcPct val="0"/>
              </a:spcBef>
              <a:spcAft>
                <a:spcPct val="0"/>
              </a:spcAft>
              <a:buClrTx/>
              <a:buSzTx/>
              <a:buFontTx/>
              <a:buNone/>
              <a:defRPr/>
            </a:pPr>
            <a:endParaRPr kumimoji="0" lang="bg-BG" sz="2515" b="0" i="0" u="none" strike="noStrike" kern="1200" cap="none" spc="0" normalizeH="0" baseline="0" noProof="0">
              <a:ln>
                <a:noFill/>
              </a:ln>
              <a:solidFill>
                <a:schemeClr val="tx1"/>
              </a:solidFill>
              <a:effectLst/>
              <a:uLnTx/>
              <a:uFillTx/>
              <a:latin typeface="Calibri" panose="020F0502020204030204" charset="0"/>
              <a:ea typeface="Calibri" panose="020F0502020204030204" charset="0"/>
              <a:cs typeface="+mn-cs"/>
            </a:endParaRPr>
          </a:p>
        </p:txBody>
      </p:sp>
      <p:sp useBgFill="1">
        <p:nvSpPr>
          <p:cNvPr id="9" name="Arc 55"/>
          <p:cNvSpPr/>
          <p:nvPr/>
        </p:nvSpPr>
        <p:spPr>
          <a:xfrm>
            <a:off x="7762877" y="3914775"/>
            <a:ext cx="3152777" cy="3140076"/>
          </a:xfrm>
          <a:prstGeom prst="arc">
            <a:avLst>
              <a:gd name="adj1" fmla="val 16200000"/>
              <a:gd name="adj2" fmla="val 6882554"/>
            </a:avLst>
          </a:prstGeom>
          <a:ln w="285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base" latinLnBrk="0" hangingPunct="1">
              <a:spcBef>
                <a:spcPct val="0"/>
              </a:spcBef>
              <a:spcAft>
                <a:spcPct val="0"/>
              </a:spcAft>
              <a:buClrTx/>
              <a:buSzTx/>
              <a:buFontTx/>
              <a:buNone/>
              <a:defRPr/>
            </a:pPr>
            <a:endParaRPr kumimoji="0" lang="bg-BG" sz="2515" b="0" i="0" u="none" strike="noStrike" kern="1200" cap="none" spc="0" normalizeH="0" baseline="0" noProof="0">
              <a:ln>
                <a:noFill/>
              </a:ln>
              <a:solidFill>
                <a:schemeClr val="tx1"/>
              </a:solidFill>
              <a:effectLst/>
              <a:uLnTx/>
              <a:uFillTx/>
              <a:latin typeface="Calibri" panose="020F0502020204030204" charset="0"/>
              <a:ea typeface="Calibri" panose="020F0502020204030204" charset="0"/>
              <a:cs typeface="+mn-cs"/>
            </a:endParaRPr>
          </a:p>
        </p:txBody>
      </p:sp>
      <p:sp useBgFill="1">
        <p:nvSpPr>
          <p:cNvPr id="3" name="Arc 56"/>
          <p:cNvSpPr/>
          <p:nvPr/>
        </p:nvSpPr>
        <p:spPr>
          <a:xfrm>
            <a:off x="8054976" y="4200525"/>
            <a:ext cx="2571750" cy="2571750"/>
          </a:xfrm>
          <a:prstGeom prst="arc">
            <a:avLst>
              <a:gd name="adj1" fmla="val 16200000"/>
              <a:gd name="adj2" fmla="val 7419423"/>
            </a:avLst>
          </a:prstGeom>
          <a:ln w="285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base" latinLnBrk="0" hangingPunct="1">
              <a:spcBef>
                <a:spcPct val="0"/>
              </a:spcBef>
              <a:spcAft>
                <a:spcPct val="0"/>
              </a:spcAft>
              <a:buClrTx/>
              <a:buSzTx/>
              <a:buFontTx/>
              <a:buNone/>
              <a:defRPr/>
            </a:pPr>
            <a:endParaRPr kumimoji="0" lang="bg-BG" sz="2515" b="0" i="0" u="none" strike="noStrike" kern="1200" cap="none" spc="0" normalizeH="0" baseline="0" noProof="0">
              <a:ln>
                <a:noFill/>
              </a:ln>
              <a:solidFill>
                <a:schemeClr val="tx1"/>
              </a:solidFill>
              <a:effectLst/>
              <a:uLnTx/>
              <a:uFillTx/>
              <a:latin typeface="Calibri" panose="020F0502020204030204" charset="0"/>
              <a:ea typeface="Calibri" panose="020F0502020204030204" charset="0"/>
              <a:cs typeface="+mn-cs"/>
            </a:endParaRPr>
          </a:p>
        </p:txBody>
      </p:sp>
      <p:sp useBgFill="1">
        <p:nvSpPr>
          <p:cNvPr id="4" name="Arc 57"/>
          <p:cNvSpPr/>
          <p:nvPr/>
        </p:nvSpPr>
        <p:spPr>
          <a:xfrm>
            <a:off x="8343900" y="4524375"/>
            <a:ext cx="1987550" cy="1987550"/>
          </a:xfrm>
          <a:prstGeom prst="arc">
            <a:avLst>
              <a:gd name="adj1" fmla="val 16200000"/>
              <a:gd name="adj2" fmla="val 2083892"/>
            </a:avLst>
          </a:prstGeom>
          <a:ln w="285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base" latinLnBrk="0" hangingPunct="1">
              <a:spcBef>
                <a:spcPct val="0"/>
              </a:spcBef>
              <a:spcAft>
                <a:spcPct val="0"/>
              </a:spcAft>
              <a:buClrTx/>
              <a:buSzTx/>
              <a:buFontTx/>
              <a:buNone/>
              <a:defRPr/>
            </a:pPr>
            <a:endParaRPr kumimoji="0" lang="bg-BG" sz="2515" b="0" i="0" u="none" strike="noStrike" kern="1200" cap="none" spc="0" normalizeH="0" baseline="0" noProof="0">
              <a:ln>
                <a:noFill/>
              </a:ln>
              <a:solidFill>
                <a:schemeClr val="tx1"/>
              </a:solidFill>
              <a:effectLst/>
              <a:uLnTx/>
              <a:uFillTx/>
              <a:latin typeface="Calibri" panose="020F0502020204030204" charset="0"/>
              <a:ea typeface="Calibri" panose="020F0502020204030204" charset="0"/>
              <a:cs typeface="+mn-cs"/>
            </a:endParaRPr>
          </a:p>
        </p:txBody>
      </p:sp>
      <p:cxnSp>
        <p:nvCxnSpPr>
          <p:cNvPr id="12" name="Straight Connector 58"/>
          <p:cNvCxnSpPr/>
          <p:nvPr/>
        </p:nvCxnSpPr>
        <p:spPr>
          <a:xfrm>
            <a:off x="1939926" y="5080001"/>
            <a:ext cx="4975226" cy="0"/>
          </a:xfrm>
          <a:prstGeom prst="line">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useBgFill="1">
        <p:nvSpPr>
          <p:cNvPr id="35848" name="Rectangle 59"/>
          <p:cNvSpPr/>
          <p:nvPr/>
        </p:nvSpPr>
        <p:spPr>
          <a:xfrm>
            <a:off x="4214813" y="3177540"/>
            <a:ext cx="2065973" cy="427990"/>
          </a:xfrm>
          <a:prstGeom prst="rect">
            <a:avLst/>
          </a:prstGeom>
          <a:ln w="952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anchor="t">
            <a:spAutoFit/>
          </a:bodyPr>
          <a:lstStyle/>
          <a:p>
            <a:pPr algn="dist">
              <a:buClrTx/>
            </a:pPr>
            <a:r>
              <a:rPr lang="en-US" altLang="zh-CN" sz="2190" cap="small">
                <a:solidFill>
                  <a:schemeClr val="bg1"/>
                </a:solidFill>
                <a:latin typeface="Calibri" panose="020F0502020204030204" charset="0"/>
                <a:ea typeface="Calibri" panose="020F0502020204030204" charset="0"/>
                <a:cs typeface="Calibri" panose="020F0502020204030204" charset="0"/>
                <a:sym typeface="+mn-ea"/>
              </a:rPr>
              <a:t>INTRODUCTION</a:t>
            </a:r>
            <a:endParaRPr lang="en-US" altLang="zh-CN" sz="2190" cap="small" dirty="0">
              <a:solidFill>
                <a:schemeClr val="bg1"/>
              </a:solidFill>
              <a:latin typeface="Calibri" panose="020F0502020204030204" charset="0"/>
              <a:ea typeface="Calibri" panose="020F0502020204030204" charset="0"/>
              <a:cs typeface="Calibri" panose="020F0502020204030204" charset="0"/>
              <a:sym typeface="+mn-ea"/>
            </a:endParaRPr>
          </a:p>
        </p:txBody>
      </p:sp>
      <p:cxnSp>
        <p:nvCxnSpPr>
          <p:cNvPr id="14" name="Straight Connector 60"/>
          <p:cNvCxnSpPr/>
          <p:nvPr/>
        </p:nvCxnSpPr>
        <p:spPr>
          <a:xfrm>
            <a:off x="4597400" y="6162675"/>
            <a:ext cx="2752727" cy="0"/>
          </a:xfrm>
          <a:prstGeom prst="line">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useBgFill="1">
        <p:nvSpPr>
          <p:cNvPr id="35850" name="Rectangle 61"/>
          <p:cNvSpPr/>
          <p:nvPr/>
        </p:nvSpPr>
        <p:spPr>
          <a:xfrm>
            <a:off x="4543427" y="5397501"/>
            <a:ext cx="2003424" cy="764540"/>
          </a:xfrm>
          <a:prstGeom prst="rect">
            <a:avLst/>
          </a:prstGeom>
          <a:ln w="952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anchor="t">
            <a:spAutoFit/>
          </a:bodyPr>
          <a:lstStyle/>
          <a:p>
            <a:pPr algn="dist">
              <a:buClrTx/>
            </a:pPr>
            <a:r>
              <a:rPr lang="en-US" altLang="zh-CN" sz="2190" cap="small">
                <a:solidFill>
                  <a:schemeClr val="bg1"/>
                </a:solidFill>
                <a:latin typeface="Calibri" panose="020F0502020204030204" charset="0"/>
                <a:ea typeface="Calibri" panose="020F0502020204030204" charset="0"/>
                <a:cs typeface="+mn-ea"/>
                <a:sym typeface="+mn-ea"/>
              </a:rPr>
              <a:t>RELEATED WORK</a:t>
            </a:r>
            <a:endParaRPr lang="en-US" altLang="zh-CN" sz="2190" cap="small" dirty="0">
              <a:solidFill>
                <a:schemeClr val="bg1"/>
              </a:solidFill>
              <a:latin typeface="Calibri" panose="020F0502020204030204" charset="0"/>
              <a:ea typeface="Calibri" panose="020F0502020204030204" charset="0"/>
              <a:cs typeface="+mn-ea"/>
              <a:sym typeface="+mn-ea"/>
            </a:endParaRPr>
          </a:p>
        </p:txBody>
      </p:sp>
      <p:cxnSp>
        <p:nvCxnSpPr>
          <p:cNvPr id="16" name="Elbow Connector 62"/>
          <p:cNvCxnSpPr/>
          <p:nvPr/>
        </p:nvCxnSpPr>
        <p:spPr>
          <a:xfrm>
            <a:off x="4946651" y="3914775"/>
            <a:ext cx="2559050" cy="1816100"/>
          </a:xfrm>
          <a:prstGeom prst="bentConnector3">
            <a:avLst>
              <a:gd name="adj1" fmla="val 100473"/>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useBgFill="1">
        <p:nvSpPr>
          <p:cNvPr id="35852" name="Rectangle 63"/>
          <p:cNvSpPr/>
          <p:nvPr/>
        </p:nvSpPr>
        <p:spPr>
          <a:xfrm>
            <a:off x="1943100" y="4343402"/>
            <a:ext cx="1993900" cy="764540"/>
          </a:xfrm>
          <a:prstGeom prst="rect">
            <a:avLst/>
          </a:prstGeom>
          <a:ln w="952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anchor="t">
            <a:spAutoFit/>
          </a:bodyPr>
          <a:lstStyle/>
          <a:p>
            <a:pPr algn="dist">
              <a:buClrTx/>
            </a:pPr>
            <a:r>
              <a:rPr lang="en-US" altLang="zh-CN" sz="2190" cap="small">
                <a:solidFill>
                  <a:schemeClr val="bg1"/>
                </a:solidFill>
                <a:ea typeface="Calibri" panose="020F0502020204030204" charset="0"/>
                <a:cs typeface="+mn-lt"/>
                <a:sym typeface="+mn-ea"/>
              </a:rPr>
              <a:t>PROBLEM SATAMENT</a:t>
            </a:r>
            <a:endParaRPr lang="en-US" altLang="zh-CN" sz="2190" cap="small" dirty="0">
              <a:solidFill>
                <a:schemeClr val="bg1"/>
              </a:solidFill>
              <a:latin typeface="Calibri" panose="020F0502020204030204" charset="0"/>
              <a:ea typeface="Calibri" panose="020F0502020204030204" charset="0"/>
              <a:cs typeface="+mn-lt"/>
              <a:sym typeface="+mn-ea"/>
            </a:endParaRPr>
          </a:p>
        </p:txBody>
      </p:sp>
      <p:cxnSp>
        <p:nvCxnSpPr>
          <p:cNvPr id="18" name="Straight Connector 64"/>
          <p:cNvCxnSpPr/>
          <p:nvPr/>
        </p:nvCxnSpPr>
        <p:spPr>
          <a:xfrm>
            <a:off x="1939926" y="6851651"/>
            <a:ext cx="6616700" cy="0"/>
          </a:xfrm>
          <a:prstGeom prst="line">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useBgFill="1">
        <p:nvSpPr>
          <p:cNvPr id="35854" name="Rectangle 65"/>
          <p:cNvSpPr/>
          <p:nvPr/>
        </p:nvSpPr>
        <p:spPr>
          <a:xfrm>
            <a:off x="1943100" y="6105525"/>
            <a:ext cx="1949449" cy="1101090"/>
          </a:xfrm>
          <a:prstGeom prst="rect">
            <a:avLst/>
          </a:prstGeom>
          <a:ln w="952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anchor="t">
            <a:spAutoFit/>
          </a:bodyPr>
          <a:lstStyle/>
          <a:p>
            <a:pPr algn="dist">
              <a:buClrTx/>
            </a:pPr>
            <a:r>
              <a:rPr lang="en-US" altLang="zh-CN" sz="2190" cap="small">
                <a:solidFill>
                  <a:schemeClr val="bg1"/>
                </a:solidFill>
                <a:latin typeface="Calibri" panose="020F0502020204030204" charset="0"/>
                <a:ea typeface="Calibri" panose="020F0502020204030204" charset="0"/>
                <a:cs typeface="+mn-ea"/>
                <a:sym typeface="+mn-ea"/>
              </a:rPr>
              <a:t>METHDOLOGY OF PROPOSED APPROACH</a:t>
            </a:r>
            <a:endParaRPr lang="en-US" altLang="zh-CN" sz="2190" cap="small" dirty="0">
              <a:solidFill>
                <a:schemeClr val="bg1"/>
              </a:solidFill>
              <a:latin typeface="Calibri" panose="020F0502020204030204" charset="0"/>
              <a:ea typeface="Calibri" panose="020F0502020204030204" charset="0"/>
              <a:cs typeface="+mn-ea"/>
              <a:sym typeface="+mn-ea"/>
            </a:endParaRPr>
          </a:p>
        </p:txBody>
      </p:sp>
      <p:cxnSp>
        <p:nvCxnSpPr>
          <p:cNvPr id="22" name="Elbow Connector 70"/>
          <p:cNvCxnSpPr/>
          <p:nvPr/>
        </p:nvCxnSpPr>
        <p:spPr>
          <a:xfrm rot="10800000" flipV="1">
            <a:off x="10090151" y="5254625"/>
            <a:ext cx="6080126" cy="939800"/>
          </a:xfrm>
          <a:prstGeom prst="bentConnector3">
            <a:avLst>
              <a:gd name="adj1" fmla="val 50000"/>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useBgFill="1">
        <p:nvSpPr>
          <p:cNvPr id="35858" name="Rectangle 76"/>
          <p:cNvSpPr/>
          <p:nvPr/>
        </p:nvSpPr>
        <p:spPr>
          <a:xfrm>
            <a:off x="14065569" y="4524693"/>
            <a:ext cx="2105024" cy="427990"/>
          </a:xfrm>
          <a:prstGeom prst="rect">
            <a:avLst/>
          </a:prstGeom>
          <a:ln w="952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anchor="t">
            <a:spAutoFit/>
          </a:bodyPr>
          <a:lstStyle/>
          <a:p>
            <a:pPr marL="0" indent="0" algn="ctr" fontAlgn="base">
              <a:buNone/>
            </a:pPr>
            <a:r>
              <a:rPr lang="en-US" altLang="zh-CN" sz="2190" cap="small">
                <a:solidFill>
                  <a:schemeClr val="bg1"/>
                </a:solidFill>
                <a:latin typeface="Calibri" panose="020F0502020204030204" charset="0"/>
                <a:ea typeface="Calibri" panose="020F0502020204030204" charset="0"/>
                <a:cs typeface="+mn-ea"/>
                <a:sym typeface="+mn-ea"/>
              </a:rPr>
              <a:t>TIME PLAN</a:t>
            </a:r>
            <a:endParaRPr lang="en-US" altLang="zh-CN" sz="2190" cap="small" dirty="0">
              <a:solidFill>
                <a:schemeClr val="bg1"/>
              </a:solidFill>
              <a:latin typeface="Calibri" panose="020F0502020204030204" charset="0"/>
              <a:ea typeface="Calibri" panose="020F0502020204030204" charset="0"/>
              <a:cs typeface="+mn-ea"/>
              <a:sym typeface="+mn-ea"/>
            </a:endParaRPr>
          </a:p>
        </p:txBody>
      </p:sp>
      <p:sp useBgFill="1">
        <p:nvSpPr>
          <p:cNvPr id="5" name="Copyright Notice"/>
          <p:cNvSpPr/>
          <p:nvPr/>
        </p:nvSpPr>
        <p:spPr bwMode="auto">
          <a:xfrm>
            <a:off x="4619627" y="1298575"/>
            <a:ext cx="8747126" cy="594995"/>
          </a:xfrm>
          <a:prstGeom prst="rect">
            <a:avLst/>
          </a:prstGeom>
          <a:ln w="6350"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ln>
          <a:effectLst/>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lIns="113251" tIns="50961" rIns="113251" bIns="5096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dist" fontAlgn="base"/>
            <a:r>
              <a:rPr lang="en-US" altLang="zh-CN" sz="3205" b="1" dirty="0">
                <a:solidFill>
                  <a:schemeClr val="bg1">
                    <a:lumMod val="85000"/>
                  </a:schemeClr>
                </a:solidFill>
                <a:latin typeface="Arial Black" panose="020B0A04020102020204" charset="0"/>
                <a:ea typeface="Calibri" panose="020F0502020204030204" charset="0"/>
                <a:cs typeface="Arial Black" panose="020B0A04020102020204" charset="0"/>
                <a:sym typeface="+mn-ea"/>
              </a:rPr>
              <a:t>OUTLINE</a:t>
            </a:r>
            <a:endParaRPr lang="en-US" altLang="zh-CN" sz="3205" b="1" strike="noStrike" cap="small" noProof="1">
              <a:solidFill>
                <a:schemeClr val="bg1">
                  <a:lumMod val="85000"/>
                </a:schemeClr>
              </a:solidFill>
              <a:latin typeface="Arial Black" panose="020B0A04020102020204" charset="0"/>
              <a:ea typeface="Calibri" panose="020F0502020204030204" charset="0"/>
              <a:cs typeface="Arial Black" panose="020B0A04020102020204" charset="0"/>
              <a:sym typeface="+mn-ea"/>
            </a:endParaRPr>
          </a:p>
        </p:txBody>
      </p:sp>
      <p:cxnSp>
        <p:nvCxnSpPr>
          <p:cNvPr id="11" name="Straight Connector 69"/>
          <p:cNvCxnSpPr/>
          <p:nvPr/>
        </p:nvCxnSpPr>
        <p:spPr>
          <a:xfrm flipV="1">
            <a:off x="9303068" y="3042603"/>
            <a:ext cx="7654926" cy="31751"/>
          </a:xfrm>
          <a:prstGeom prst="line">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useBgFill="1">
        <p:nvSpPr>
          <p:cNvPr id="15" name="Rectangle 76"/>
          <p:cNvSpPr/>
          <p:nvPr/>
        </p:nvSpPr>
        <p:spPr>
          <a:xfrm>
            <a:off x="15907704" y="3605531"/>
            <a:ext cx="2105024" cy="427990"/>
          </a:xfrm>
          <a:prstGeom prst="rect">
            <a:avLst/>
          </a:prstGeom>
          <a:ln w="952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anchor="t">
            <a:spAutoFit/>
          </a:bodyPr>
          <a:lstStyle/>
          <a:p>
            <a:pPr marL="0" indent="0" algn="ctr" fontAlgn="base">
              <a:buNone/>
            </a:pPr>
            <a:r>
              <a:rPr lang="en-US" altLang="zh-CN" sz="2190" cap="small">
                <a:solidFill>
                  <a:schemeClr val="bg1"/>
                </a:solidFill>
                <a:latin typeface="Calibri" panose="020F0502020204030204" charset="0"/>
                <a:ea typeface="Calibri" panose="020F0502020204030204" charset="0"/>
                <a:cs typeface="+mn-ea"/>
                <a:sym typeface="+mn-ea"/>
              </a:rPr>
              <a:t>CONCLUTION</a:t>
            </a:r>
            <a:endParaRPr lang="en-US" altLang="zh-CN" sz="2190" cap="small" dirty="0">
              <a:solidFill>
                <a:schemeClr val="bg1"/>
              </a:solidFill>
              <a:latin typeface="Calibri" panose="020F0502020204030204" charset="0"/>
              <a:ea typeface="Calibri" panose="020F0502020204030204" charset="0"/>
              <a:cs typeface="+mn-ea"/>
              <a:sym typeface="+mn-ea"/>
            </a:endParaRPr>
          </a:p>
        </p:txBody>
      </p:sp>
      <p:cxnSp>
        <p:nvCxnSpPr>
          <p:cNvPr id="17" name="Straight Connector 60"/>
          <p:cNvCxnSpPr/>
          <p:nvPr/>
        </p:nvCxnSpPr>
        <p:spPr>
          <a:xfrm>
            <a:off x="9410382" y="4524375"/>
            <a:ext cx="2752727" cy="0"/>
          </a:xfrm>
          <a:prstGeom prst="line">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useBgFill="1">
        <p:nvSpPr>
          <p:cNvPr id="19" name="Rectangle 76"/>
          <p:cNvSpPr/>
          <p:nvPr/>
        </p:nvSpPr>
        <p:spPr>
          <a:xfrm>
            <a:off x="11331894" y="3758883"/>
            <a:ext cx="2105024" cy="764540"/>
          </a:xfrm>
          <a:prstGeom prst="rect">
            <a:avLst/>
          </a:prstGeom>
          <a:ln w="952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anchor="t">
            <a:spAutoFit/>
          </a:bodyPr>
          <a:lstStyle/>
          <a:p>
            <a:pPr marL="0" indent="0" algn="ctr" fontAlgn="base">
              <a:buNone/>
            </a:pPr>
            <a:r>
              <a:rPr lang="en-US" altLang="zh-CN" sz="2190" cap="small">
                <a:solidFill>
                  <a:schemeClr val="bg1"/>
                </a:solidFill>
                <a:latin typeface="Calibri" panose="020F0502020204030204" charset="0"/>
                <a:ea typeface="Calibri" panose="020F0502020204030204" charset="0"/>
                <a:cs typeface="+mn-ea"/>
                <a:sym typeface="+mn-ea"/>
              </a:rPr>
              <a:t>RESEARCH OBJECTIVE</a:t>
            </a:r>
            <a:endParaRPr lang="en-US" altLang="zh-CN" sz="2190" cap="small" dirty="0">
              <a:solidFill>
                <a:schemeClr val="bg2">
                  <a:lumMod val="50000"/>
                </a:schemeClr>
              </a:solidFill>
              <a:latin typeface="Calibri" panose="020F0502020204030204" charset="0"/>
              <a:ea typeface="Calibri" panose="020F0502020204030204" charset="0"/>
              <a:cs typeface="+mn-ea"/>
              <a:sym typeface="+mn-ea"/>
            </a:endParaRPr>
          </a:p>
        </p:txBody>
      </p:sp>
      <p:cxnSp>
        <p:nvCxnSpPr>
          <p:cNvPr id="20" name="Elbow Connector 62"/>
          <p:cNvCxnSpPr/>
          <p:nvPr/>
        </p:nvCxnSpPr>
        <p:spPr>
          <a:xfrm rot="10800000">
            <a:off x="9303068" y="3629978"/>
            <a:ext cx="8709660" cy="569595"/>
          </a:xfrm>
          <a:prstGeom prst="bentConnector3">
            <a:avLst>
              <a:gd name="adj1" fmla="val 49989"/>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useBgFill="1">
        <p:nvSpPr>
          <p:cNvPr id="23" name="Rectangle 76"/>
          <p:cNvSpPr/>
          <p:nvPr/>
        </p:nvSpPr>
        <p:spPr>
          <a:xfrm>
            <a:off x="14951394" y="2347278"/>
            <a:ext cx="2105024" cy="764540"/>
          </a:xfrm>
          <a:prstGeom prst="rect">
            <a:avLst/>
          </a:prstGeom>
          <a:ln w="952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anchor="t">
            <a:spAutoFit/>
          </a:bodyPr>
          <a:lstStyle/>
          <a:p>
            <a:pPr marL="0" indent="0" algn="ctr" fontAlgn="base">
              <a:buNone/>
            </a:pPr>
            <a:r>
              <a:rPr lang="en-US" altLang="zh-CN" sz="2190" cap="small">
                <a:solidFill>
                  <a:schemeClr val="bg1"/>
                </a:solidFill>
                <a:latin typeface="Calibri" panose="020F0502020204030204" charset="0"/>
                <a:ea typeface="Calibri" panose="020F0502020204030204" charset="0"/>
                <a:cs typeface="+mn-ea"/>
                <a:sym typeface="+mn-ea"/>
              </a:rPr>
              <a:t>CURRENT PROGRESS</a:t>
            </a:r>
            <a:endParaRPr lang="en-US" altLang="zh-CN" sz="2190" cap="small" dirty="0">
              <a:solidFill>
                <a:schemeClr val="bg1"/>
              </a:solidFill>
              <a:latin typeface="Calibri" panose="020F0502020204030204" charset="0"/>
              <a:ea typeface="Calibri" panose="020F0502020204030204" charset="0"/>
              <a:cs typeface="+mn-ea"/>
              <a:sym typeface="+mn-ea"/>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1" presetClass="entr" presetSubtype="1" fill="hold" grpId="2"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1000"/>
                                        <p:tgtEl>
                                          <p:spTgt spid="4"/>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par>
                          <p:cTn id="16" fill="hold">
                            <p:stCondLst>
                              <p:cond delay="2000"/>
                            </p:stCondLst>
                            <p:childTnLst>
                              <p:par>
                                <p:cTn id="17" presetID="53" presetClass="entr" presetSubtype="16" fill="hold" grpId="0" nodeType="afterEffect">
                                  <p:stCondLst>
                                    <p:cond delay="0"/>
                                  </p:stCondLst>
                                  <p:childTnLst>
                                    <p:set>
                                      <p:cBhvr>
                                        <p:cTn id="18" dur="1" fill="hold">
                                          <p:stCondLst>
                                            <p:cond delay="0"/>
                                          </p:stCondLst>
                                        </p:cTn>
                                        <p:tgtEl>
                                          <p:spTgt spid="35858"/>
                                        </p:tgtEl>
                                        <p:attrNameLst>
                                          <p:attrName>style.visibility</p:attrName>
                                        </p:attrNameLst>
                                      </p:cBhvr>
                                      <p:to>
                                        <p:strVal val="visible"/>
                                      </p:to>
                                    </p:set>
                                    <p:anim calcmode="lin" valueType="num">
                                      <p:cBhvr>
                                        <p:cTn id="19" dur="500" fill="hold"/>
                                        <p:tgtEl>
                                          <p:spTgt spid="35858"/>
                                        </p:tgtEl>
                                        <p:attrNameLst>
                                          <p:attrName>ppt_w</p:attrName>
                                        </p:attrNameLst>
                                      </p:cBhvr>
                                      <p:tavLst>
                                        <p:tav tm="0">
                                          <p:val>
                                            <p:fltVal val="0"/>
                                          </p:val>
                                        </p:tav>
                                        <p:tav tm="100000">
                                          <p:val>
                                            <p:strVal val="#ppt_w"/>
                                          </p:val>
                                        </p:tav>
                                      </p:tavLst>
                                    </p:anim>
                                    <p:anim calcmode="lin" valueType="num">
                                      <p:cBhvr>
                                        <p:cTn id="20" dur="500" fill="hold"/>
                                        <p:tgtEl>
                                          <p:spTgt spid="35858"/>
                                        </p:tgtEl>
                                        <p:attrNameLst>
                                          <p:attrName>ppt_h</p:attrName>
                                        </p:attrNameLst>
                                      </p:cBhvr>
                                      <p:tavLst>
                                        <p:tav tm="0">
                                          <p:val>
                                            <p:fltVal val="0"/>
                                          </p:val>
                                        </p:tav>
                                        <p:tav tm="100000">
                                          <p:val>
                                            <p:strVal val="#ppt_h"/>
                                          </p:val>
                                        </p:tav>
                                      </p:tavLst>
                                    </p:anim>
                                    <p:animEffect transition="in" filter="fade">
                                      <p:cBhvr>
                                        <p:cTn id="21" dur="500"/>
                                        <p:tgtEl>
                                          <p:spTgt spid="35858"/>
                                        </p:tgtEl>
                                      </p:cBhvr>
                                    </p:animEffect>
                                  </p:childTnLst>
                                </p:cTn>
                              </p:par>
                            </p:childTnLst>
                          </p:cTn>
                        </p:par>
                        <p:par>
                          <p:cTn id="22" fill="hold">
                            <p:stCondLst>
                              <p:cond delay="2500"/>
                            </p:stCondLst>
                            <p:childTnLst>
                              <p:par>
                                <p:cTn id="23" presetID="21" presetClass="entr" presetSubtype="1" fill="hold" grpId="0"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heel(1)">
                                      <p:cBhvr>
                                        <p:cTn id="25" dur="1000"/>
                                        <p:tgtEl>
                                          <p:spTgt spid="3"/>
                                        </p:tgtEl>
                                      </p:cBhvr>
                                    </p:animEffect>
                                  </p:childTnLst>
                                </p:cTn>
                              </p:par>
                            </p:childTnLst>
                          </p:cTn>
                        </p:par>
                        <p:par>
                          <p:cTn id="26" fill="hold">
                            <p:stCondLst>
                              <p:cond delay="3500"/>
                            </p:stCondLst>
                            <p:childTnLst>
                              <p:par>
                                <p:cTn id="27" presetID="21" presetClass="entr" presetSubtype="1"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heel(1)">
                                      <p:cBhvr>
                                        <p:cTn id="29" dur="1000"/>
                                        <p:tgtEl>
                                          <p:spTgt spid="9"/>
                                        </p:tgtEl>
                                      </p:cBhvr>
                                    </p:animEffect>
                                  </p:childTnLst>
                                </p:cTn>
                              </p:par>
                            </p:childTnLst>
                          </p:cTn>
                        </p:par>
                        <p:par>
                          <p:cTn id="30" fill="hold">
                            <p:stCondLst>
                              <p:cond delay="4500"/>
                            </p:stCondLst>
                            <p:childTnLst>
                              <p:par>
                                <p:cTn id="31" presetID="10" presetClass="entr" presetSubtype="0" fill="hold" nodeType="after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childTnLst>
                          </p:cTn>
                        </p:par>
                        <p:par>
                          <p:cTn id="34" fill="hold">
                            <p:stCondLst>
                              <p:cond delay="5000"/>
                            </p:stCondLst>
                            <p:childTnLst>
                              <p:par>
                                <p:cTn id="35" presetID="53" presetClass="entr" presetSubtype="16" fill="hold" grpId="0" nodeType="afterEffect">
                                  <p:stCondLst>
                                    <p:cond delay="0"/>
                                  </p:stCondLst>
                                  <p:childTnLst>
                                    <p:set>
                                      <p:cBhvr>
                                        <p:cTn id="36" dur="1" fill="hold">
                                          <p:stCondLst>
                                            <p:cond delay="0"/>
                                          </p:stCondLst>
                                        </p:cTn>
                                        <p:tgtEl>
                                          <p:spTgt spid="35854"/>
                                        </p:tgtEl>
                                        <p:attrNameLst>
                                          <p:attrName>style.visibility</p:attrName>
                                        </p:attrNameLst>
                                      </p:cBhvr>
                                      <p:to>
                                        <p:strVal val="visible"/>
                                      </p:to>
                                    </p:set>
                                    <p:anim calcmode="lin" valueType="num">
                                      <p:cBhvr>
                                        <p:cTn id="37" dur="500" fill="hold"/>
                                        <p:tgtEl>
                                          <p:spTgt spid="35854"/>
                                        </p:tgtEl>
                                        <p:attrNameLst>
                                          <p:attrName>ppt_w</p:attrName>
                                        </p:attrNameLst>
                                      </p:cBhvr>
                                      <p:tavLst>
                                        <p:tav tm="0">
                                          <p:val>
                                            <p:fltVal val="0"/>
                                          </p:val>
                                        </p:tav>
                                        <p:tav tm="100000">
                                          <p:val>
                                            <p:strVal val="#ppt_w"/>
                                          </p:val>
                                        </p:tav>
                                      </p:tavLst>
                                    </p:anim>
                                    <p:anim calcmode="lin" valueType="num">
                                      <p:cBhvr>
                                        <p:cTn id="38" dur="500" fill="hold"/>
                                        <p:tgtEl>
                                          <p:spTgt spid="35854"/>
                                        </p:tgtEl>
                                        <p:attrNameLst>
                                          <p:attrName>ppt_h</p:attrName>
                                        </p:attrNameLst>
                                      </p:cBhvr>
                                      <p:tavLst>
                                        <p:tav tm="0">
                                          <p:val>
                                            <p:fltVal val="0"/>
                                          </p:val>
                                        </p:tav>
                                        <p:tav tm="100000">
                                          <p:val>
                                            <p:strVal val="#ppt_h"/>
                                          </p:val>
                                        </p:tav>
                                      </p:tavLst>
                                    </p:anim>
                                    <p:animEffect transition="in" filter="fade">
                                      <p:cBhvr>
                                        <p:cTn id="39" dur="500"/>
                                        <p:tgtEl>
                                          <p:spTgt spid="35854"/>
                                        </p:tgtEl>
                                      </p:cBhvr>
                                    </p:animEffect>
                                  </p:childTnLst>
                                </p:cTn>
                              </p:par>
                            </p:childTnLst>
                          </p:cTn>
                        </p:par>
                        <p:par>
                          <p:cTn id="40" fill="hold">
                            <p:stCondLst>
                              <p:cond delay="5500"/>
                            </p:stCondLst>
                            <p:childTnLst>
                              <p:par>
                                <p:cTn id="41" presetID="21" presetClass="entr" presetSubtype="1"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heel(1)">
                                      <p:cBhvr>
                                        <p:cTn id="43" dur="1000"/>
                                        <p:tgtEl>
                                          <p:spTgt spid="8"/>
                                        </p:tgtEl>
                                      </p:cBhvr>
                                    </p:animEffect>
                                  </p:childTnLst>
                                </p:cTn>
                              </p:par>
                            </p:childTnLst>
                          </p:cTn>
                        </p:par>
                        <p:par>
                          <p:cTn id="44" fill="hold">
                            <p:stCondLst>
                              <p:cond delay="6500"/>
                            </p:stCondLst>
                            <p:childTnLst>
                              <p:par>
                                <p:cTn id="45" presetID="10" presetClass="entr" presetSubtype="0"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childTnLst>
                          </p:cTn>
                        </p:par>
                        <p:par>
                          <p:cTn id="48" fill="hold">
                            <p:stCondLst>
                              <p:cond delay="7000"/>
                            </p:stCondLst>
                            <p:childTnLst>
                              <p:par>
                                <p:cTn id="49" presetID="53" presetClass="entr" presetSubtype="16" fill="hold" grpId="0" nodeType="afterEffect">
                                  <p:stCondLst>
                                    <p:cond delay="0"/>
                                  </p:stCondLst>
                                  <p:childTnLst>
                                    <p:set>
                                      <p:cBhvr>
                                        <p:cTn id="50" dur="1" fill="hold">
                                          <p:stCondLst>
                                            <p:cond delay="0"/>
                                          </p:stCondLst>
                                        </p:cTn>
                                        <p:tgtEl>
                                          <p:spTgt spid="35848"/>
                                        </p:tgtEl>
                                        <p:attrNameLst>
                                          <p:attrName>style.visibility</p:attrName>
                                        </p:attrNameLst>
                                      </p:cBhvr>
                                      <p:to>
                                        <p:strVal val="visible"/>
                                      </p:to>
                                    </p:set>
                                    <p:anim calcmode="lin" valueType="num">
                                      <p:cBhvr>
                                        <p:cTn id="51" dur="500" fill="hold"/>
                                        <p:tgtEl>
                                          <p:spTgt spid="35848"/>
                                        </p:tgtEl>
                                        <p:attrNameLst>
                                          <p:attrName>ppt_w</p:attrName>
                                        </p:attrNameLst>
                                      </p:cBhvr>
                                      <p:tavLst>
                                        <p:tav tm="0">
                                          <p:val>
                                            <p:fltVal val="0"/>
                                          </p:val>
                                        </p:tav>
                                        <p:tav tm="100000">
                                          <p:val>
                                            <p:strVal val="#ppt_w"/>
                                          </p:val>
                                        </p:tav>
                                      </p:tavLst>
                                    </p:anim>
                                    <p:anim calcmode="lin" valueType="num">
                                      <p:cBhvr>
                                        <p:cTn id="52" dur="500" fill="hold"/>
                                        <p:tgtEl>
                                          <p:spTgt spid="35848"/>
                                        </p:tgtEl>
                                        <p:attrNameLst>
                                          <p:attrName>ppt_h</p:attrName>
                                        </p:attrNameLst>
                                      </p:cBhvr>
                                      <p:tavLst>
                                        <p:tav tm="0">
                                          <p:val>
                                            <p:fltVal val="0"/>
                                          </p:val>
                                        </p:tav>
                                        <p:tav tm="100000">
                                          <p:val>
                                            <p:strVal val="#ppt_h"/>
                                          </p:val>
                                        </p:tav>
                                      </p:tavLst>
                                    </p:anim>
                                    <p:animEffect transition="in" filter="fade">
                                      <p:cBhvr>
                                        <p:cTn id="53" dur="500"/>
                                        <p:tgtEl>
                                          <p:spTgt spid="35848"/>
                                        </p:tgtEl>
                                      </p:cBhvr>
                                    </p:animEffect>
                                  </p:childTnLst>
                                </p:cTn>
                              </p:par>
                            </p:childTnLst>
                          </p:cTn>
                        </p:par>
                        <p:par>
                          <p:cTn id="54" fill="hold">
                            <p:stCondLst>
                              <p:cond delay="7500"/>
                            </p:stCondLst>
                            <p:childTnLst>
                              <p:par>
                                <p:cTn id="55" presetID="21" presetClass="entr" presetSubtype="1" fill="hold" grpId="0" nodeType="afterEffect">
                                  <p:stCondLst>
                                    <p:cond delay="0"/>
                                  </p:stCondLst>
                                  <p:childTnLst>
                                    <p:set>
                                      <p:cBhvr>
                                        <p:cTn id="56" dur="1" fill="hold">
                                          <p:stCondLst>
                                            <p:cond delay="0"/>
                                          </p:stCondLst>
                                        </p:cTn>
                                        <p:tgtEl>
                                          <p:spTgt spid="6"/>
                                        </p:tgtEl>
                                        <p:attrNameLst>
                                          <p:attrName>style.visibility</p:attrName>
                                        </p:attrNameLst>
                                      </p:cBhvr>
                                      <p:to>
                                        <p:strVal val="visible"/>
                                      </p:to>
                                    </p:set>
                                    <p:animEffect transition="in" filter="wheel(1)">
                                      <p:cBhvr>
                                        <p:cTn id="57" dur="1000"/>
                                        <p:tgtEl>
                                          <p:spTgt spid="6"/>
                                        </p:tgtEl>
                                      </p:cBhvr>
                                    </p:animEffect>
                                  </p:childTnLst>
                                </p:cTn>
                              </p:par>
                            </p:childTnLst>
                          </p:cTn>
                        </p:par>
                        <p:par>
                          <p:cTn id="58" fill="hold">
                            <p:stCondLst>
                              <p:cond delay="8500"/>
                            </p:stCondLst>
                            <p:childTnLst>
                              <p:par>
                                <p:cTn id="59" presetID="10" presetClass="entr" presetSubtype="0" fill="hold" nodeType="afterEffect">
                                  <p:stCondLst>
                                    <p:cond delay="0"/>
                                  </p:stCondLst>
                                  <p:childTnLst>
                                    <p:set>
                                      <p:cBhvr>
                                        <p:cTn id="60" dur="1" fill="hold">
                                          <p:stCondLst>
                                            <p:cond delay="0"/>
                                          </p:stCondLst>
                                        </p:cTn>
                                        <p:tgtEl>
                                          <p:spTgt spid="14"/>
                                        </p:tgtEl>
                                        <p:attrNameLst>
                                          <p:attrName>style.visibility</p:attrName>
                                        </p:attrNameLst>
                                      </p:cBhvr>
                                      <p:to>
                                        <p:strVal val="visible"/>
                                      </p:to>
                                    </p:set>
                                    <p:animEffect transition="in" filter="fade">
                                      <p:cBhvr>
                                        <p:cTn id="61" dur="500"/>
                                        <p:tgtEl>
                                          <p:spTgt spid="14"/>
                                        </p:tgtEl>
                                      </p:cBhvr>
                                    </p:animEffect>
                                  </p:childTnLst>
                                </p:cTn>
                              </p:par>
                            </p:childTnLst>
                          </p:cTn>
                        </p:par>
                        <p:par>
                          <p:cTn id="62" fill="hold">
                            <p:stCondLst>
                              <p:cond delay="9000"/>
                            </p:stCondLst>
                            <p:childTnLst>
                              <p:par>
                                <p:cTn id="63" presetID="53" presetClass="entr" presetSubtype="16" fill="hold" grpId="0" nodeType="afterEffect">
                                  <p:stCondLst>
                                    <p:cond delay="0"/>
                                  </p:stCondLst>
                                  <p:childTnLst>
                                    <p:set>
                                      <p:cBhvr>
                                        <p:cTn id="64" dur="1" fill="hold">
                                          <p:stCondLst>
                                            <p:cond delay="0"/>
                                          </p:stCondLst>
                                        </p:cTn>
                                        <p:tgtEl>
                                          <p:spTgt spid="35850"/>
                                        </p:tgtEl>
                                        <p:attrNameLst>
                                          <p:attrName>style.visibility</p:attrName>
                                        </p:attrNameLst>
                                      </p:cBhvr>
                                      <p:to>
                                        <p:strVal val="visible"/>
                                      </p:to>
                                    </p:set>
                                    <p:anim calcmode="lin" valueType="num">
                                      <p:cBhvr>
                                        <p:cTn id="65" dur="500" fill="hold"/>
                                        <p:tgtEl>
                                          <p:spTgt spid="35850"/>
                                        </p:tgtEl>
                                        <p:attrNameLst>
                                          <p:attrName>ppt_w</p:attrName>
                                        </p:attrNameLst>
                                      </p:cBhvr>
                                      <p:tavLst>
                                        <p:tav tm="0">
                                          <p:val>
                                            <p:fltVal val="0"/>
                                          </p:val>
                                        </p:tav>
                                        <p:tav tm="100000">
                                          <p:val>
                                            <p:strVal val="#ppt_w"/>
                                          </p:val>
                                        </p:tav>
                                      </p:tavLst>
                                    </p:anim>
                                    <p:anim calcmode="lin" valueType="num">
                                      <p:cBhvr>
                                        <p:cTn id="66" dur="500" fill="hold"/>
                                        <p:tgtEl>
                                          <p:spTgt spid="35850"/>
                                        </p:tgtEl>
                                        <p:attrNameLst>
                                          <p:attrName>ppt_h</p:attrName>
                                        </p:attrNameLst>
                                      </p:cBhvr>
                                      <p:tavLst>
                                        <p:tav tm="0">
                                          <p:val>
                                            <p:fltVal val="0"/>
                                          </p:val>
                                        </p:tav>
                                        <p:tav tm="100000">
                                          <p:val>
                                            <p:strVal val="#ppt_h"/>
                                          </p:val>
                                        </p:tav>
                                      </p:tavLst>
                                    </p:anim>
                                    <p:animEffect transition="in" filter="fade">
                                      <p:cBhvr>
                                        <p:cTn id="67" dur="500"/>
                                        <p:tgtEl>
                                          <p:spTgt spid="35850"/>
                                        </p:tgtEl>
                                      </p:cBhvr>
                                    </p:animEffect>
                                  </p:childTnLst>
                                </p:cTn>
                              </p:par>
                            </p:childTnLst>
                          </p:cTn>
                        </p:par>
                        <p:par>
                          <p:cTn id="68" fill="hold">
                            <p:stCondLst>
                              <p:cond delay="9500"/>
                            </p:stCondLst>
                            <p:childTnLst>
                              <p:par>
                                <p:cTn id="69" presetID="21" presetClass="entr" presetSubtype="1" fill="hold" grpId="0" nodeType="afterEffect">
                                  <p:stCondLst>
                                    <p:cond delay="0"/>
                                  </p:stCondLst>
                                  <p:childTnLst>
                                    <p:set>
                                      <p:cBhvr>
                                        <p:cTn id="70" dur="1" fill="hold">
                                          <p:stCondLst>
                                            <p:cond delay="0"/>
                                          </p:stCondLst>
                                        </p:cTn>
                                        <p:tgtEl>
                                          <p:spTgt spid="7"/>
                                        </p:tgtEl>
                                        <p:attrNameLst>
                                          <p:attrName>style.visibility</p:attrName>
                                        </p:attrNameLst>
                                      </p:cBhvr>
                                      <p:to>
                                        <p:strVal val="visible"/>
                                      </p:to>
                                    </p:set>
                                    <p:animEffect transition="in" filter="wheel(1)">
                                      <p:cBhvr>
                                        <p:cTn id="71" dur="1000"/>
                                        <p:tgtEl>
                                          <p:spTgt spid="7"/>
                                        </p:tgtEl>
                                      </p:cBhvr>
                                    </p:animEffect>
                                  </p:childTnLst>
                                </p:cTn>
                              </p:par>
                            </p:childTnLst>
                          </p:cTn>
                        </p:par>
                        <p:par>
                          <p:cTn id="72" fill="hold">
                            <p:stCondLst>
                              <p:cond delay="10500"/>
                            </p:stCondLst>
                            <p:childTnLst>
                              <p:par>
                                <p:cTn id="73" presetID="10" presetClass="entr" presetSubtype="0" fill="hold" nodeType="afterEffect">
                                  <p:stCondLst>
                                    <p:cond delay="0"/>
                                  </p:stCondLst>
                                  <p:childTnLst>
                                    <p:set>
                                      <p:cBhvr>
                                        <p:cTn id="74" dur="1" fill="hold">
                                          <p:stCondLst>
                                            <p:cond delay="0"/>
                                          </p:stCondLst>
                                        </p:cTn>
                                        <p:tgtEl>
                                          <p:spTgt spid="12"/>
                                        </p:tgtEl>
                                        <p:attrNameLst>
                                          <p:attrName>style.visibility</p:attrName>
                                        </p:attrNameLst>
                                      </p:cBhvr>
                                      <p:to>
                                        <p:strVal val="visible"/>
                                      </p:to>
                                    </p:set>
                                    <p:animEffect transition="in" filter="fade">
                                      <p:cBhvr>
                                        <p:cTn id="75" dur="500"/>
                                        <p:tgtEl>
                                          <p:spTgt spid="12"/>
                                        </p:tgtEl>
                                      </p:cBhvr>
                                    </p:animEffect>
                                  </p:childTnLst>
                                </p:cTn>
                              </p:par>
                            </p:childTnLst>
                          </p:cTn>
                        </p:par>
                        <p:par>
                          <p:cTn id="76" fill="hold">
                            <p:stCondLst>
                              <p:cond delay="11000"/>
                            </p:stCondLst>
                            <p:childTnLst>
                              <p:par>
                                <p:cTn id="77" presetID="53" presetClass="entr" presetSubtype="16" fill="hold" grpId="0" nodeType="afterEffect">
                                  <p:stCondLst>
                                    <p:cond delay="0"/>
                                  </p:stCondLst>
                                  <p:childTnLst>
                                    <p:set>
                                      <p:cBhvr>
                                        <p:cTn id="78" dur="1" fill="hold">
                                          <p:stCondLst>
                                            <p:cond delay="0"/>
                                          </p:stCondLst>
                                        </p:cTn>
                                        <p:tgtEl>
                                          <p:spTgt spid="35852"/>
                                        </p:tgtEl>
                                        <p:attrNameLst>
                                          <p:attrName>style.visibility</p:attrName>
                                        </p:attrNameLst>
                                      </p:cBhvr>
                                      <p:to>
                                        <p:strVal val="visible"/>
                                      </p:to>
                                    </p:set>
                                    <p:anim calcmode="lin" valueType="num">
                                      <p:cBhvr>
                                        <p:cTn id="79" dur="500" fill="hold"/>
                                        <p:tgtEl>
                                          <p:spTgt spid="35852"/>
                                        </p:tgtEl>
                                        <p:attrNameLst>
                                          <p:attrName>ppt_w</p:attrName>
                                        </p:attrNameLst>
                                      </p:cBhvr>
                                      <p:tavLst>
                                        <p:tav tm="0">
                                          <p:val>
                                            <p:fltVal val="0"/>
                                          </p:val>
                                        </p:tav>
                                        <p:tav tm="100000">
                                          <p:val>
                                            <p:strVal val="#ppt_w"/>
                                          </p:val>
                                        </p:tav>
                                      </p:tavLst>
                                    </p:anim>
                                    <p:anim calcmode="lin" valueType="num">
                                      <p:cBhvr>
                                        <p:cTn id="80" dur="500" fill="hold"/>
                                        <p:tgtEl>
                                          <p:spTgt spid="35852"/>
                                        </p:tgtEl>
                                        <p:attrNameLst>
                                          <p:attrName>ppt_h</p:attrName>
                                        </p:attrNameLst>
                                      </p:cBhvr>
                                      <p:tavLst>
                                        <p:tav tm="0">
                                          <p:val>
                                            <p:fltVal val="0"/>
                                          </p:val>
                                        </p:tav>
                                        <p:tav tm="100000">
                                          <p:val>
                                            <p:strVal val="#ppt_h"/>
                                          </p:val>
                                        </p:tav>
                                      </p:tavLst>
                                    </p:anim>
                                    <p:animEffect transition="in" filter="fade">
                                      <p:cBhvr>
                                        <p:cTn id="81" dur="500"/>
                                        <p:tgtEl>
                                          <p:spTgt spid="35852"/>
                                        </p:tgtEl>
                                      </p:cBhvr>
                                    </p:animEffect>
                                  </p:childTnLst>
                                </p:cTn>
                              </p:par>
                            </p:childTnLst>
                          </p:cTn>
                        </p:par>
                        <p:par>
                          <p:cTn id="82" fill="hold">
                            <p:stCondLst>
                              <p:cond delay="11500"/>
                            </p:stCondLst>
                            <p:childTnLst>
                              <p:par>
                                <p:cTn id="83" presetID="10" presetClass="entr" presetSubtype="0" fill="hold" nodeType="afterEffect">
                                  <p:stCondLst>
                                    <p:cond delay="0"/>
                                  </p:stCondLst>
                                  <p:childTnLst>
                                    <p:set>
                                      <p:cBhvr>
                                        <p:cTn id="84" dur="1" fill="hold">
                                          <p:stCondLst>
                                            <p:cond delay="0"/>
                                          </p:stCondLst>
                                        </p:cTn>
                                        <p:tgtEl>
                                          <p:spTgt spid="11"/>
                                        </p:tgtEl>
                                        <p:attrNameLst>
                                          <p:attrName>style.visibility</p:attrName>
                                        </p:attrNameLst>
                                      </p:cBhvr>
                                      <p:to>
                                        <p:strVal val="visible"/>
                                      </p:to>
                                    </p:set>
                                    <p:animEffect transition="in" filter="fade">
                                      <p:cBhvr>
                                        <p:cTn id="85" dur="500"/>
                                        <p:tgtEl>
                                          <p:spTgt spid="11"/>
                                        </p:tgtEl>
                                      </p:cBhvr>
                                    </p:animEffect>
                                  </p:childTnLst>
                                </p:cTn>
                              </p:par>
                            </p:childTnLst>
                          </p:cTn>
                        </p:par>
                        <p:par>
                          <p:cTn id="86" fill="hold">
                            <p:stCondLst>
                              <p:cond delay="12000"/>
                            </p:stCondLst>
                            <p:childTnLst>
                              <p:par>
                                <p:cTn id="87" presetID="53" presetClass="entr" presetSubtype="16" fill="hold" grpId="0" nodeType="afterEffect">
                                  <p:stCondLst>
                                    <p:cond delay="0"/>
                                  </p:stCondLst>
                                  <p:childTnLst>
                                    <p:set>
                                      <p:cBhvr>
                                        <p:cTn id="88" dur="1" fill="hold">
                                          <p:stCondLst>
                                            <p:cond delay="0"/>
                                          </p:stCondLst>
                                        </p:cTn>
                                        <p:tgtEl>
                                          <p:spTgt spid="15"/>
                                        </p:tgtEl>
                                        <p:attrNameLst>
                                          <p:attrName>style.visibility</p:attrName>
                                        </p:attrNameLst>
                                      </p:cBhvr>
                                      <p:to>
                                        <p:strVal val="visible"/>
                                      </p:to>
                                    </p:set>
                                    <p:anim calcmode="lin" valueType="num">
                                      <p:cBhvr>
                                        <p:cTn id="89" dur="500" fill="hold"/>
                                        <p:tgtEl>
                                          <p:spTgt spid="15"/>
                                        </p:tgtEl>
                                        <p:attrNameLst>
                                          <p:attrName>ppt_w</p:attrName>
                                        </p:attrNameLst>
                                      </p:cBhvr>
                                      <p:tavLst>
                                        <p:tav tm="0">
                                          <p:val>
                                            <p:fltVal val="0"/>
                                          </p:val>
                                        </p:tav>
                                        <p:tav tm="100000">
                                          <p:val>
                                            <p:strVal val="#ppt_w"/>
                                          </p:val>
                                        </p:tav>
                                      </p:tavLst>
                                    </p:anim>
                                    <p:anim calcmode="lin" valueType="num">
                                      <p:cBhvr>
                                        <p:cTn id="90" dur="500" fill="hold"/>
                                        <p:tgtEl>
                                          <p:spTgt spid="15"/>
                                        </p:tgtEl>
                                        <p:attrNameLst>
                                          <p:attrName>ppt_h</p:attrName>
                                        </p:attrNameLst>
                                      </p:cBhvr>
                                      <p:tavLst>
                                        <p:tav tm="0">
                                          <p:val>
                                            <p:fltVal val="0"/>
                                          </p:val>
                                        </p:tav>
                                        <p:tav tm="100000">
                                          <p:val>
                                            <p:strVal val="#ppt_h"/>
                                          </p:val>
                                        </p:tav>
                                      </p:tavLst>
                                    </p:anim>
                                    <p:animEffect transition="in" filter="fade">
                                      <p:cBhvr>
                                        <p:cTn id="91" dur="500"/>
                                        <p:tgtEl>
                                          <p:spTgt spid="15"/>
                                        </p:tgtEl>
                                      </p:cBhvr>
                                    </p:animEffect>
                                  </p:childTnLst>
                                </p:cTn>
                              </p:par>
                            </p:childTnLst>
                          </p:cTn>
                        </p:par>
                        <p:par>
                          <p:cTn id="92" fill="hold">
                            <p:stCondLst>
                              <p:cond delay="12500"/>
                            </p:stCondLst>
                            <p:childTnLst>
                              <p:par>
                                <p:cTn id="93" presetID="10" presetClass="entr" presetSubtype="0" fill="hold" nodeType="afterEffect">
                                  <p:stCondLst>
                                    <p:cond delay="0"/>
                                  </p:stCondLst>
                                  <p:childTnLst>
                                    <p:set>
                                      <p:cBhvr>
                                        <p:cTn id="94" dur="1" fill="hold">
                                          <p:stCondLst>
                                            <p:cond delay="0"/>
                                          </p:stCondLst>
                                        </p:cTn>
                                        <p:tgtEl>
                                          <p:spTgt spid="17"/>
                                        </p:tgtEl>
                                        <p:attrNameLst>
                                          <p:attrName>style.visibility</p:attrName>
                                        </p:attrNameLst>
                                      </p:cBhvr>
                                      <p:to>
                                        <p:strVal val="visible"/>
                                      </p:to>
                                    </p:set>
                                    <p:animEffect transition="in" filter="fade">
                                      <p:cBhvr>
                                        <p:cTn id="95" dur="500"/>
                                        <p:tgtEl>
                                          <p:spTgt spid="17"/>
                                        </p:tgtEl>
                                      </p:cBhvr>
                                    </p:animEffect>
                                  </p:childTnLst>
                                </p:cTn>
                              </p:par>
                            </p:childTnLst>
                          </p:cTn>
                        </p:par>
                        <p:par>
                          <p:cTn id="96" fill="hold">
                            <p:stCondLst>
                              <p:cond delay="13000"/>
                            </p:stCondLst>
                            <p:childTnLst>
                              <p:par>
                                <p:cTn id="97" presetID="53" presetClass="entr" presetSubtype="16" fill="hold" grpId="0" nodeType="afterEffect">
                                  <p:stCondLst>
                                    <p:cond delay="0"/>
                                  </p:stCondLst>
                                  <p:childTnLst>
                                    <p:set>
                                      <p:cBhvr>
                                        <p:cTn id="98" dur="1" fill="hold">
                                          <p:stCondLst>
                                            <p:cond delay="0"/>
                                          </p:stCondLst>
                                        </p:cTn>
                                        <p:tgtEl>
                                          <p:spTgt spid="19"/>
                                        </p:tgtEl>
                                        <p:attrNameLst>
                                          <p:attrName>style.visibility</p:attrName>
                                        </p:attrNameLst>
                                      </p:cBhvr>
                                      <p:to>
                                        <p:strVal val="visible"/>
                                      </p:to>
                                    </p:set>
                                    <p:anim calcmode="lin" valueType="num">
                                      <p:cBhvr>
                                        <p:cTn id="99" dur="500" fill="hold"/>
                                        <p:tgtEl>
                                          <p:spTgt spid="19"/>
                                        </p:tgtEl>
                                        <p:attrNameLst>
                                          <p:attrName>ppt_w</p:attrName>
                                        </p:attrNameLst>
                                      </p:cBhvr>
                                      <p:tavLst>
                                        <p:tav tm="0">
                                          <p:val>
                                            <p:fltVal val="0"/>
                                          </p:val>
                                        </p:tav>
                                        <p:tav tm="100000">
                                          <p:val>
                                            <p:strVal val="#ppt_w"/>
                                          </p:val>
                                        </p:tav>
                                      </p:tavLst>
                                    </p:anim>
                                    <p:anim calcmode="lin" valueType="num">
                                      <p:cBhvr>
                                        <p:cTn id="100" dur="500" fill="hold"/>
                                        <p:tgtEl>
                                          <p:spTgt spid="19"/>
                                        </p:tgtEl>
                                        <p:attrNameLst>
                                          <p:attrName>ppt_h</p:attrName>
                                        </p:attrNameLst>
                                      </p:cBhvr>
                                      <p:tavLst>
                                        <p:tav tm="0">
                                          <p:val>
                                            <p:fltVal val="0"/>
                                          </p:val>
                                        </p:tav>
                                        <p:tav tm="100000">
                                          <p:val>
                                            <p:strVal val="#ppt_h"/>
                                          </p:val>
                                        </p:tav>
                                      </p:tavLst>
                                    </p:anim>
                                    <p:animEffect transition="in" filter="fade">
                                      <p:cBhvr>
                                        <p:cTn id="101" dur="500"/>
                                        <p:tgtEl>
                                          <p:spTgt spid="19"/>
                                        </p:tgtEl>
                                      </p:cBhvr>
                                    </p:animEffect>
                                  </p:childTnLst>
                                </p:cTn>
                              </p:par>
                            </p:childTnLst>
                          </p:cTn>
                        </p:par>
                        <p:par>
                          <p:cTn id="102" fill="hold">
                            <p:stCondLst>
                              <p:cond delay="13500"/>
                            </p:stCondLst>
                            <p:childTnLst>
                              <p:par>
                                <p:cTn id="103" presetID="10" presetClass="entr" presetSubtype="0" fill="hold" nodeType="afterEffect">
                                  <p:stCondLst>
                                    <p:cond delay="0"/>
                                  </p:stCondLst>
                                  <p:childTnLst>
                                    <p:set>
                                      <p:cBhvr>
                                        <p:cTn id="104" dur="1" fill="hold">
                                          <p:stCondLst>
                                            <p:cond delay="0"/>
                                          </p:stCondLst>
                                        </p:cTn>
                                        <p:tgtEl>
                                          <p:spTgt spid="20"/>
                                        </p:tgtEl>
                                        <p:attrNameLst>
                                          <p:attrName>style.visibility</p:attrName>
                                        </p:attrNameLst>
                                      </p:cBhvr>
                                      <p:to>
                                        <p:strVal val="visible"/>
                                      </p:to>
                                    </p:set>
                                    <p:animEffect transition="in" filter="fade">
                                      <p:cBhvr>
                                        <p:cTn id="105" dur="500"/>
                                        <p:tgtEl>
                                          <p:spTgt spid="20"/>
                                        </p:tgtEl>
                                      </p:cBhvr>
                                    </p:animEffect>
                                  </p:childTnLst>
                                </p:cTn>
                              </p:par>
                            </p:childTnLst>
                          </p:cTn>
                        </p:par>
                        <p:par>
                          <p:cTn id="106" fill="hold">
                            <p:stCondLst>
                              <p:cond delay="14000"/>
                            </p:stCondLst>
                            <p:childTnLst>
                              <p:par>
                                <p:cTn id="107" presetID="53" presetClass="entr" presetSubtype="16" fill="hold" grpId="0" nodeType="afterEffect">
                                  <p:stCondLst>
                                    <p:cond delay="0"/>
                                  </p:stCondLst>
                                  <p:childTnLst>
                                    <p:set>
                                      <p:cBhvr>
                                        <p:cTn id="108" dur="1" fill="hold">
                                          <p:stCondLst>
                                            <p:cond delay="0"/>
                                          </p:stCondLst>
                                        </p:cTn>
                                        <p:tgtEl>
                                          <p:spTgt spid="23"/>
                                        </p:tgtEl>
                                        <p:attrNameLst>
                                          <p:attrName>style.visibility</p:attrName>
                                        </p:attrNameLst>
                                      </p:cBhvr>
                                      <p:to>
                                        <p:strVal val="visible"/>
                                      </p:to>
                                    </p:set>
                                    <p:anim calcmode="lin" valueType="num">
                                      <p:cBhvr>
                                        <p:cTn id="109" dur="500" fill="hold"/>
                                        <p:tgtEl>
                                          <p:spTgt spid="23"/>
                                        </p:tgtEl>
                                        <p:attrNameLst>
                                          <p:attrName>ppt_w</p:attrName>
                                        </p:attrNameLst>
                                      </p:cBhvr>
                                      <p:tavLst>
                                        <p:tav tm="0">
                                          <p:val>
                                            <p:fltVal val="0"/>
                                          </p:val>
                                        </p:tav>
                                        <p:tav tm="100000">
                                          <p:val>
                                            <p:strVal val="#ppt_w"/>
                                          </p:val>
                                        </p:tav>
                                      </p:tavLst>
                                    </p:anim>
                                    <p:anim calcmode="lin" valueType="num">
                                      <p:cBhvr>
                                        <p:cTn id="110" dur="500" fill="hold"/>
                                        <p:tgtEl>
                                          <p:spTgt spid="23"/>
                                        </p:tgtEl>
                                        <p:attrNameLst>
                                          <p:attrName>ppt_h</p:attrName>
                                        </p:attrNameLst>
                                      </p:cBhvr>
                                      <p:tavLst>
                                        <p:tav tm="0">
                                          <p:val>
                                            <p:fltVal val="0"/>
                                          </p:val>
                                        </p:tav>
                                        <p:tav tm="100000">
                                          <p:val>
                                            <p:strVal val="#ppt_h"/>
                                          </p:val>
                                        </p:tav>
                                      </p:tavLst>
                                    </p:anim>
                                    <p:animEffect transition="in" filter="fade">
                                      <p:cBhvr>
                                        <p:cTn id="1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8" grpId="0" bldLvl="0" animBg="1"/>
      <p:bldP spid="9" grpId="0" bldLvl="0" animBg="1"/>
      <p:bldP spid="3" grpId="0" bldLvl="0" animBg="1"/>
      <p:bldP spid="4" grpId="0" animBg="1"/>
      <p:bldP spid="4" grpId="1" animBg="1"/>
      <p:bldP spid="4" grpId="2" bldLvl="0" animBg="1"/>
      <p:bldP spid="35848" grpId="0" bldLvl="0" animBg="1"/>
      <p:bldP spid="35850" grpId="0" bldLvl="0" animBg="1"/>
      <p:bldP spid="35852" grpId="0" bldLvl="0" animBg="1"/>
      <p:bldP spid="35854" grpId="0" bldLvl="0" animBg="1"/>
      <p:bldP spid="35858" grpId="0" bldLvl="0" animBg="1"/>
      <p:bldP spid="5" grpId="0" bldLvl="0" animBg="1"/>
      <p:bldP spid="15" grpId="0" bldLvl="0" animBg="1"/>
      <p:bldP spid="19" grpId="0" bldLvl="0" animBg="1"/>
      <p:bldP spid="23" grpId="0" bldLvl="0"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reeform 2"/>
          <p:cNvSpPr/>
          <p:nvPr/>
        </p:nvSpPr>
        <p:spPr>
          <a:xfrm>
            <a:off x="-8839200" y="-1137814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2209800" y="-266700"/>
            <a:ext cx="12057353" cy="1562607"/>
          </a:xfrm>
          <a:prstGeom prst="rect">
            <a:avLst/>
          </a:prstGeom>
        </p:spPr>
        <p:txBody>
          <a:bodyPr lIns="0" tIns="0" rIns="0" bIns="0" rtlCol="0" anchor="t">
            <a:spAutoFit/>
          </a:bodyPr>
          <a:lstStyle/>
          <a:p>
            <a:pPr algn="ctr">
              <a:lnSpc>
                <a:spcPts val="13950"/>
              </a:lnSpc>
            </a:pPr>
            <a:r>
              <a:rPr lang="en-US" sz="7200" spc="990" dirty="0" smtClean="0">
                <a:solidFill>
                  <a:schemeClr val="bg1">
                    <a:lumMod val="85000"/>
                  </a:schemeClr>
                </a:solidFill>
                <a:latin typeface="Oswald Bold" panose="00000800000000000000"/>
              </a:rPr>
              <a:t>CHAT-BOT</a:t>
            </a:r>
            <a:endParaRPr lang="en-US" sz="7200" spc="990" dirty="0">
              <a:solidFill>
                <a:schemeClr val="bg1">
                  <a:lumMod val="85000"/>
                </a:schemeClr>
              </a:solidFill>
              <a:latin typeface="Oswald Bold" panose="00000800000000000000"/>
            </a:endParaRPr>
          </a:p>
        </p:txBody>
      </p:sp>
      <p:sp>
        <p:nvSpPr>
          <p:cNvPr id="4" name="Freeform 4"/>
          <p:cNvSpPr/>
          <p:nvPr/>
        </p:nvSpPr>
        <p:spPr>
          <a:xfrm>
            <a:off x="13411099" y="-384827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dirty="0"/>
          </a:p>
        </p:txBody>
      </p:sp>
      <p:sp>
        <p:nvSpPr>
          <p:cNvPr id="55" name="Google Shape;55;p13"/>
          <p:cNvSpPr txBox="1"/>
          <p:nvPr/>
        </p:nvSpPr>
        <p:spPr>
          <a:xfrm>
            <a:off x="762000" y="3310385"/>
            <a:ext cx="13716000"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l">
              <a:buSzPts val="990"/>
            </a:pPr>
            <a:r>
              <a:rPr lang="ar" sz="6000" b="1" dirty="0">
                <a:solidFill>
                  <a:schemeClr val="bg1">
                    <a:lumMod val="95000"/>
                  </a:schemeClr>
                </a:solidFill>
                <a:latin typeface="+mn-lt"/>
                <a:cs typeface="+mn-cs"/>
              </a:rPr>
              <a:t>app.py</a:t>
            </a:r>
            <a:endParaRPr lang="en-US" sz="6000" b="1" dirty="0">
              <a:solidFill>
                <a:schemeClr val="bg1">
                  <a:lumMod val="95000"/>
                </a:schemeClr>
              </a:solidFill>
              <a:latin typeface="+mn-lt"/>
              <a:cs typeface="+mn-cs"/>
              <a:sym typeface="+mn-ea"/>
            </a:endParaRPr>
          </a:p>
        </p:txBody>
      </p:sp>
      <p:sp>
        <p:nvSpPr>
          <p:cNvPr id="5" name="Text Box 4"/>
          <p:cNvSpPr txBox="1"/>
          <p:nvPr/>
        </p:nvSpPr>
        <p:spPr>
          <a:xfrm>
            <a:off x="1295400" y="4840070"/>
            <a:ext cx="11887199" cy="2554545"/>
          </a:xfrm>
          <a:prstGeom prst="rect">
            <a:avLst/>
          </a:prstGeom>
          <a:noFill/>
        </p:spPr>
        <p:txBody>
          <a:bodyPr wrap="square" rtlCol="0" anchor="t">
            <a:spAutoFit/>
          </a:bodyPr>
          <a:lstStyle/>
          <a:p>
            <a:pPr marL="457200" lvl="0" indent="-342900">
              <a:buSzPts val="1800"/>
              <a:buChar char="●"/>
            </a:pPr>
            <a:r>
              <a:rPr lang="en-US" sz="4000" b="1" dirty="0">
                <a:solidFill>
                  <a:schemeClr val="bg1"/>
                </a:solidFill>
              </a:rPr>
              <a:t>In this file we load the model.h5</a:t>
            </a:r>
          </a:p>
          <a:p>
            <a:pPr marL="457200" lvl="0" indent="-342900">
              <a:buSzPts val="1800"/>
              <a:buChar char="●"/>
            </a:pPr>
            <a:r>
              <a:rPr lang="en-US" sz="4000" b="1" dirty="0">
                <a:solidFill>
                  <a:schemeClr val="bg1"/>
                </a:solidFill>
              </a:rPr>
              <a:t>we build our flask web page by using the template that we built before by using Html / Css</a:t>
            </a:r>
          </a:p>
          <a:p>
            <a:pPr marL="457200" lvl="0" indent="-342900">
              <a:buSzPts val="1800"/>
              <a:buChar char="●"/>
            </a:pPr>
            <a:r>
              <a:rPr lang="en-US" sz="4000" b="1" dirty="0">
                <a:solidFill>
                  <a:schemeClr val="bg1"/>
                </a:solidFill>
              </a:rPr>
              <a:t>And we run the Flask page from it.</a:t>
            </a:r>
            <a:endParaRPr lang="en-US" sz="4000" b="1" dirty="0">
              <a:solidFill>
                <a:schemeClr val="bg1"/>
              </a:solidFill>
            </a:endParaRPr>
          </a:p>
        </p:txBody>
      </p:sp>
    </p:spTree>
    <p:extLst>
      <p:ext uri="{BB962C8B-B14F-4D97-AF65-F5344CB8AC3E}">
        <p14:creationId xmlns:p14="http://schemas.microsoft.com/office/powerpoint/2010/main" val="159184277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5" name="Google Shape;55;p13"/>
          <p:cNvSpPr txBox="1"/>
          <p:nvPr/>
        </p:nvSpPr>
        <p:spPr>
          <a:xfrm>
            <a:off x="838200" y="3771900"/>
            <a:ext cx="14325600" cy="137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114300" lvl="0" indent="0" algn="just">
              <a:buSzPts val="1800"/>
            </a:pPr>
            <a:r>
              <a:rPr lang="en-US" sz="5400" b="1" dirty="0" smtClean="0">
                <a:solidFill>
                  <a:schemeClr val="bg1">
                    <a:lumMod val="85000"/>
                  </a:schemeClr>
                </a:solidFill>
                <a:latin typeface="+mn-lt"/>
              </a:rPr>
              <a:t>Screenshots for</a:t>
            </a:r>
            <a:endParaRPr lang="en-US" sz="5400" b="1" dirty="0">
              <a:solidFill>
                <a:schemeClr val="bg1">
                  <a:lumMod val="85000"/>
                </a:schemeClr>
              </a:solidFill>
              <a:latin typeface="+mn-lt"/>
            </a:endParaRPr>
          </a:p>
          <a:p>
            <a:pPr marL="114300" lvl="0" indent="0" algn="just">
              <a:buSzPts val="1800"/>
            </a:pPr>
            <a:r>
              <a:rPr lang="en-US" sz="5400" b="1" dirty="0">
                <a:solidFill>
                  <a:schemeClr val="bg1">
                    <a:lumMod val="85000"/>
                  </a:schemeClr>
                </a:solidFill>
                <a:latin typeface="+mn-lt"/>
              </a:rPr>
              <a:t> </a:t>
            </a:r>
            <a:r>
              <a:rPr lang="en-US" sz="5400" b="1" dirty="0" smtClean="0">
                <a:solidFill>
                  <a:schemeClr val="bg1">
                    <a:lumMod val="85000"/>
                  </a:schemeClr>
                </a:solidFill>
                <a:latin typeface="+mn-lt"/>
              </a:rPr>
              <a:t>     chat-bot</a:t>
            </a:r>
            <a:endParaRPr lang="en-US" sz="5400" b="1" dirty="0">
              <a:solidFill>
                <a:schemeClr val="bg1">
                  <a:lumMod val="85000"/>
                </a:schemeClr>
              </a:solidFill>
              <a:latin typeface="+mn-lt"/>
              <a:sym typeface="+mn-ea"/>
            </a:endParaRPr>
          </a:p>
        </p:txBody>
      </p:sp>
      <p:sp>
        <p:nvSpPr>
          <p:cNvPr id="12" name="Rectangle 11"/>
          <p:cNvSpPr/>
          <p:nvPr/>
        </p:nvSpPr>
        <p:spPr>
          <a:xfrm>
            <a:off x="6934200" y="-495643"/>
            <a:ext cx="4090543" cy="1600887"/>
          </a:xfrm>
          <a:prstGeom prst="rect">
            <a:avLst/>
          </a:prstGeom>
        </p:spPr>
        <p:txBody>
          <a:bodyPr wrap="none">
            <a:spAutoFit/>
          </a:bodyPr>
          <a:lstStyle/>
          <a:p>
            <a:pPr algn="ctr">
              <a:lnSpc>
                <a:spcPts val="13950"/>
              </a:lnSpc>
            </a:pPr>
            <a:r>
              <a:rPr lang="en-US" sz="5400" spc="990" dirty="0">
                <a:solidFill>
                  <a:schemeClr val="bg1">
                    <a:lumMod val="85000"/>
                  </a:schemeClr>
                </a:solidFill>
                <a:latin typeface="Oswald Bold" panose="00000800000000000000"/>
              </a:rPr>
              <a:t>CHAT-BOT</a:t>
            </a:r>
            <a:endParaRPr lang="en-US" sz="5400" spc="990" dirty="0">
              <a:solidFill>
                <a:schemeClr val="bg1">
                  <a:lumMod val="85000"/>
                </a:schemeClr>
              </a:solidFill>
              <a:latin typeface="Oswald Bold" panose="00000800000000000000"/>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72400" y="1485900"/>
            <a:ext cx="7772400" cy="8209653"/>
          </a:xfrm>
          <a:prstGeom prst="rect">
            <a:avLst/>
          </a:prstGeom>
        </p:spPr>
      </p:pic>
    </p:spTree>
    <p:extLst>
      <p:ext uri="{BB962C8B-B14F-4D97-AF65-F5344CB8AC3E}">
        <p14:creationId xmlns:p14="http://schemas.microsoft.com/office/powerpoint/2010/main" val="342099659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5" name="Google Shape;55;p13"/>
          <p:cNvSpPr txBox="1"/>
          <p:nvPr/>
        </p:nvSpPr>
        <p:spPr>
          <a:xfrm>
            <a:off x="641684" y="3771900"/>
            <a:ext cx="14325600" cy="137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114300" lvl="0" indent="0" algn="just">
              <a:buSzPts val="1800"/>
            </a:pPr>
            <a:r>
              <a:rPr lang="en-US" sz="5400" b="1" dirty="0" smtClean="0">
                <a:solidFill>
                  <a:schemeClr val="bg1">
                    <a:lumMod val="85000"/>
                  </a:schemeClr>
                </a:solidFill>
                <a:latin typeface="+mn-lt"/>
              </a:rPr>
              <a:t>Screenshots for</a:t>
            </a:r>
            <a:endParaRPr lang="en-US" sz="5400" b="1" dirty="0">
              <a:solidFill>
                <a:schemeClr val="bg1">
                  <a:lumMod val="85000"/>
                </a:schemeClr>
              </a:solidFill>
              <a:latin typeface="+mn-lt"/>
            </a:endParaRPr>
          </a:p>
          <a:p>
            <a:pPr marL="114300" lvl="0" indent="0" algn="just">
              <a:buSzPts val="1800"/>
            </a:pPr>
            <a:r>
              <a:rPr lang="en-US" sz="5400" b="1" dirty="0">
                <a:solidFill>
                  <a:schemeClr val="bg1">
                    <a:lumMod val="85000"/>
                  </a:schemeClr>
                </a:solidFill>
                <a:latin typeface="+mn-lt"/>
              </a:rPr>
              <a:t> </a:t>
            </a:r>
            <a:r>
              <a:rPr lang="en-US" sz="5400" b="1" dirty="0" smtClean="0">
                <a:solidFill>
                  <a:schemeClr val="bg1">
                    <a:lumMod val="85000"/>
                  </a:schemeClr>
                </a:solidFill>
                <a:latin typeface="+mn-lt"/>
              </a:rPr>
              <a:t>     chat-bot</a:t>
            </a:r>
            <a:endParaRPr lang="en-US" sz="5400" b="1" dirty="0">
              <a:solidFill>
                <a:schemeClr val="bg1">
                  <a:lumMod val="85000"/>
                </a:schemeClr>
              </a:solidFill>
              <a:latin typeface="+mn-lt"/>
              <a:sym typeface="+mn-ea"/>
            </a:endParaRPr>
          </a:p>
        </p:txBody>
      </p:sp>
      <p:sp>
        <p:nvSpPr>
          <p:cNvPr id="12" name="Rectangle 11"/>
          <p:cNvSpPr/>
          <p:nvPr/>
        </p:nvSpPr>
        <p:spPr>
          <a:xfrm>
            <a:off x="7162800" y="-594007"/>
            <a:ext cx="4090543" cy="1600887"/>
          </a:xfrm>
          <a:prstGeom prst="rect">
            <a:avLst/>
          </a:prstGeom>
        </p:spPr>
        <p:txBody>
          <a:bodyPr wrap="none">
            <a:spAutoFit/>
          </a:bodyPr>
          <a:lstStyle/>
          <a:p>
            <a:pPr algn="ctr">
              <a:lnSpc>
                <a:spcPts val="13950"/>
              </a:lnSpc>
            </a:pPr>
            <a:r>
              <a:rPr lang="en-US" sz="5400" spc="990" dirty="0">
                <a:solidFill>
                  <a:schemeClr val="bg1">
                    <a:lumMod val="85000"/>
                  </a:schemeClr>
                </a:solidFill>
                <a:latin typeface="Oswald Bold" panose="00000800000000000000"/>
              </a:rPr>
              <a:t>CHAT-BOT</a:t>
            </a:r>
            <a:endParaRPr lang="en-US" sz="5400" spc="990" dirty="0">
              <a:solidFill>
                <a:schemeClr val="bg1">
                  <a:lumMod val="85000"/>
                </a:schemeClr>
              </a:solidFill>
              <a:latin typeface="Oswald Bold" panose="0000080000000000000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2800" y="1485900"/>
            <a:ext cx="7772400" cy="8209653"/>
          </a:xfrm>
          <a:prstGeom prst="rect">
            <a:avLst/>
          </a:prstGeom>
        </p:spPr>
      </p:pic>
    </p:spTree>
    <p:extLst>
      <p:ext uri="{BB962C8B-B14F-4D97-AF65-F5344CB8AC3E}">
        <p14:creationId xmlns:p14="http://schemas.microsoft.com/office/powerpoint/2010/main" val="316393788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5" name="Google Shape;55;p13"/>
          <p:cNvSpPr txBox="1"/>
          <p:nvPr/>
        </p:nvSpPr>
        <p:spPr>
          <a:xfrm>
            <a:off x="762000" y="3771900"/>
            <a:ext cx="14325600" cy="137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114300" lvl="0" indent="0" algn="just">
              <a:buSzPts val="1800"/>
            </a:pPr>
            <a:r>
              <a:rPr lang="en-US" sz="5400" b="1" dirty="0" smtClean="0">
                <a:solidFill>
                  <a:schemeClr val="bg1">
                    <a:lumMod val="85000"/>
                  </a:schemeClr>
                </a:solidFill>
                <a:latin typeface="+mn-lt"/>
              </a:rPr>
              <a:t>Screenshots for</a:t>
            </a:r>
            <a:endParaRPr lang="en-US" sz="5400" b="1" dirty="0">
              <a:solidFill>
                <a:schemeClr val="bg1">
                  <a:lumMod val="85000"/>
                </a:schemeClr>
              </a:solidFill>
              <a:latin typeface="+mn-lt"/>
            </a:endParaRPr>
          </a:p>
          <a:p>
            <a:pPr marL="114300" lvl="0" indent="0" algn="just">
              <a:buSzPts val="1800"/>
            </a:pPr>
            <a:r>
              <a:rPr lang="en-US" sz="5400" b="1" dirty="0">
                <a:solidFill>
                  <a:schemeClr val="bg1">
                    <a:lumMod val="85000"/>
                  </a:schemeClr>
                </a:solidFill>
                <a:latin typeface="+mn-lt"/>
              </a:rPr>
              <a:t> </a:t>
            </a:r>
            <a:r>
              <a:rPr lang="en-US" sz="5400" b="1" dirty="0" smtClean="0">
                <a:solidFill>
                  <a:schemeClr val="bg1">
                    <a:lumMod val="85000"/>
                  </a:schemeClr>
                </a:solidFill>
                <a:latin typeface="+mn-lt"/>
              </a:rPr>
              <a:t>     chat-bot</a:t>
            </a:r>
            <a:endParaRPr lang="en-US" sz="5400" b="1" dirty="0">
              <a:solidFill>
                <a:schemeClr val="bg1">
                  <a:lumMod val="85000"/>
                </a:schemeClr>
              </a:solidFill>
              <a:latin typeface="+mn-lt"/>
              <a:sym typeface="+mn-ea"/>
            </a:endParaRPr>
          </a:p>
        </p:txBody>
      </p:sp>
      <p:sp>
        <p:nvSpPr>
          <p:cNvPr id="12" name="Rectangle 11"/>
          <p:cNvSpPr/>
          <p:nvPr/>
        </p:nvSpPr>
        <p:spPr>
          <a:xfrm>
            <a:off x="6629400" y="-487728"/>
            <a:ext cx="4090543" cy="1600887"/>
          </a:xfrm>
          <a:prstGeom prst="rect">
            <a:avLst/>
          </a:prstGeom>
        </p:spPr>
        <p:txBody>
          <a:bodyPr wrap="none">
            <a:spAutoFit/>
          </a:bodyPr>
          <a:lstStyle/>
          <a:p>
            <a:pPr algn="ctr">
              <a:lnSpc>
                <a:spcPts val="13950"/>
              </a:lnSpc>
            </a:pPr>
            <a:r>
              <a:rPr lang="en-US" sz="5400" spc="990" dirty="0">
                <a:solidFill>
                  <a:schemeClr val="bg1">
                    <a:lumMod val="85000"/>
                  </a:schemeClr>
                </a:solidFill>
                <a:latin typeface="Oswald Bold" panose="00000800000000000000"/>
              </a:rPr>
              <a:t>CHAT-BOT</a:t>
            </a:r>
            <a:endParaRPr lang="en-US" sz="5400" spc="990" dirty="0">
              <a:solidFill>
                <a:schemeClr val="bg1">
                  <a:lumMod val="85000"/>
                </a:schemeClr>
              </a:solidFill>
              <a:latin typeface="Oswald Bold" panose="0000080000000000000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6200" y="1409700"/>
            <a:ext cx="7772400" cy="8209653"/>
          </a:xfrm>
          <a:prstGeom prst="rect">
            <a:avLst/>
          </a:prstGeom>
        </p:spPr>
      </p:pic>
    </p:spTree>
    <p:extLst>
      <p:ext uri="{BB962C8B-B14F-4D97-AF65-F5344CB8AC3E}">
        <p14:creationId xmlns:p14="http://schemas.microsoft.com/office/powerpoint/2010/main" val="144561677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Freeform 2"/>
          <p:cNvSpPr/>
          <p:nvPr/>
        </p:nvSpPr>
        <p:spPr>
          <a:xfrm>
            <a:off x="-8915400" y="-65913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pPr marL="457200" lvl="0" indent="-323850" algn="l" rtl="0">
              <a:spcBef>
                <a:spcPts val="0"/>
              </a:spcBef>
              <a:spcAft>
                <a:spcPts val="0"/>
              </a:spcAft>
              <a:buSzPts val="1500"/>
              <a:buChar char="●"/>
            </a:pPr>
            <a:r>
              <a:rPr lang="en-US" dirty="0">
                <a:sym typeface="+mn-ea"/>
              </a:rPr>
              <a:t>we are going to build a </a:t>
            </a:r>
            <a:r>
              <a:rPr lang="en-US" dirty="0" err="1">
                <a:sym typeface="+mn-ea"/>
              </a:rPr>
              <a:t>chatbot</a:t>
            </a:r>
            <a:r>
              <a:rPr lang="en-US" dirty="0">
                <a:sym typeface="+mn-ea"/>
              </a:rPr>
              <a:t> using deep learning and flask techniques.</a:t>
            </a:r>
          </a:p>
          <a:p>
            <a:pPr marL="457200" lvl="0" indent="-323850" algn="l" rtl="0">
              <a:spcBef>
                <a:spcPts val="0"/>
              </a:spcBef>
              <a:spcAft>
                <a:spcPts val="0"/>
              </a:spcAft>
              <a:buSzPts val="1500"/>
              <a:buChar char="●"/>
            </a:pPr>
            <a:r>
              <a:rPr lang="en-US" dirty="0">
                <a:sym typeface="+mn-ea"/>
              </a:rPr>
              <a:t>The </a:t>
            </a:r>
            <a:r>
              <a:rPr lang="en-US" dirty="0" err="1">
                <a:sym typeface="+mn-ea"/>
              </a:rPr>
              <a:t>chatbot</a:t>
            </a:r>
            <a:r>
              <a:rPr lang="en-US" dirty="0">
                <a:sym typeface="+mn-ea"/>
              </a:rPr>
              <a:t> will be trained on the dataset which contains categories (intents), pattern and responses.</a:t>
            </a:r>
          </a:p>
          <a:p>
            <a:pPr marL="457200" lvl="0" indent="-323850" algn="l" rtl="0">
              <a:spcBef>
                <a:spcPts val="0"/>
              </a:spcBef>
              <a:spcAft>
                <a:spcPts val="0"/>
              </a:spcAft>
              <a:buSzPts val="1500"/>
              <a:buChar char="●"/>
            </a:pPr>
            <a:r>
              <a:rPr lang="en-US" dirty="0">
                <a:sym typeface="+mn-ea"/>
              </a:rPr>
              <a:t>We use a special artificial neural network (ANN) to classify which category the user’s message belongs to and then we will give a random response from the list of responses.</a:t>
            </a:r>
          </a:p>
          <a:p>
            <a:pPr marL="457200" lvl="0" indent="-323850" algn="l" rtl="0">
              <a:spcBef>
                <a:spcPts val="0"/>
              </a:spcBef>
              <a:spcAft>
                <a:spcPts val="0"/>
              </a:spcAft>
              <a:buSzPts val="1500"/>
              <a:buChar char="●"/>
            </a:pPr>
            <a:r>
              <a:rPr lang="en-US" dirty="0">
                <a:sym typeface="+mn-ea"/>
              </a:rPr>
              <a:t>Project File Structure:</a:t>
            </a:r>
          </a:p>
          <a:p>
            <a:pPr marL="914400" lvl="1" indent="-323850" algn="l" rtl="0">
              <a:spcBef>
                <a:spcPts val="0"/>
              </a:spcBef>
              <a:spcAft>
                <a:spcPts val="0"/>
              </a:spcAft>
              <a:buSzPts val="1500"/>
              <a:buChar char="○"/>
            </a:pPr>
            <a:r>
              <a:rPr lang="en-US" b="1" dirty="0">
                <a:sym typeface="+mn-ea"/>
              </a:rPr>
              <a:t>data.json</a:t>
            </a:r>
            <a:r>
              <a:rPr lang="en-US" dirty="0">
                <a:sym typeface="+mn-ea"/>
              </a:rPr>
              <a:t>: this file will contain all our data (intents, questions, responses).</a:t>
            </a:r>
          </a:p>
          <a:p>
            <a:pPr marL="914400" lvl="1" indent="-323850" algn="l" rtl="0">
              <a:spcBef>
                <a:spcPts val="0"/>
              </a:spcBef>
              <a:spcAft>
                <a:spcPts val="0"/>
              </a:spcAft>
              <a:buSzPts val="1500"/>
              <a:buChar char="○"/>
            </a:pPr>
            <a:r>
              <a:rPr lang="en-US" b="1" dirty="0">
                <a:sym typeface="+mn-ea"/>
              </a:rPr>
              <a:t>training.py</a:t>
            </a:r>
            <a:r>
              <a:rPr lang="en-US" dirty="0">
                <a:sym typeface="+mn-ea"/>
              </a:rPr>
              <a:t>: this file we wrote a script to build the model and train our </a:t>
            </a:r>
            <a:r>
              <a:rPr lang="en-US" dirty="0" err="1">
                <a:sym typeface="+mn-ea"/>
              </a:rPr>
              <a:t>chatbot</a:t>
            </a:r>
            <a:r>
              <a:rPr lang="en-US" dirty="0">
                <a:sym typeface="+mn-ea"/>
              </a:rPr>
              <a:t>.</a:t>
            </a:r>
          </a:p>
          <a:p>
            <a:pPr marL="914400" lvl="1" indent="-323850" algn="l" rtl="0">
              <a:spcBef>
                <a:spcPts val="0"/>
              </a:spcBef>
              <a:spcAft>
                <a:spcPts val="0"/>
              </a:spcAft>
              <a:buSzPts val="1500"/>
              <a:buChar char="○"/>
            </a:pPr>
            <a:r>
              <a:rPr lang="en-US" b="1" dirty="0">
                <a:sym typeface="+mn-ea"/>
              </a:rPr>
              <a:t>app.py</a:t>
            </a:r>
            <a:r>
              <a:rPr lang="en-US" dirty="0">
                <a:sym typeface="+mn-ea"/>
              </a:rPr>
              <a:t>: this is flask Python script in which we implemented web-based GUI for our </a:t>
            </a:r>
            <a:r>
              <a:rPr lang="en-US" dirty="0" err="1">
                <a:sym typeface="+mn-ea"/>
              </a:rPr>
              <a:t>chatbot</a:t>
            </a:r>
            <a:r>
              <a:rPr lang="en-US" dirty="0">
                <a:sym typeface="+mn-ea"/>
              </a:rPr>
              <a:t> (Launch the </a:t>
            </a:r>
            <a:r>
              <a:rPr lang="en-US" dirty="0" err="1">
                <a:sym typeface="+mn-ea"/>
              </a:rPr>
              <a:t>chatbot</a:t>
            </a:r>
            <a:r>
              <a:rPr lang="en-US" dirty="0">
                <a:sym typeface="+mn-ea"/>
              </a:rPr>
              <a:t>).</a:t>
            </a:r>
            <a:endParaRPr lang="en-US" dirty="0"/>
          </a:p>
        </p:txBody>
      </p:sp>
      <p:sp>
        <p:nvSpPr>
          <p:cNvPr id="3" name="TextBox 3"/>
          <p:cNvSpPr txBox="1"/>
          <p:nvPr/>
        </p:nvSpPr>
        <p:spPr>
          <a:xfrm>
            <a:off x="1174750" y="3703618"/>
            <a:ext cx="13182600" cy="3539430"/>
          </a:xfrm>
          <a:prstGeom prst="rect">
            <a:avLst/>
          </a:prstGeom>
        </p:spPr>
        <p:txBody>
          <a:bodyPr wrap="square" lIns="0" tIns="0" rIns="0" bIns="0" rtlCol="0" anchor="t">
            <a:spAutoFit/>
          </a:bodyPr>
          <a:lstStyle/>
          <a:p>
            <a:pPr algn="ctr"/>
            <a:r>
              <a:rPr lang="en-US" sz="11500" b="1" dirty="0">
                <a:solidFill>
                  <a:schemeClr val="bg1">
                    <a:lumMod val="95000"/>
                  </a:schemeClr>
                </a:solidFill>
                <a:latin typeface="MV Boli" panose="02000500030200090000" pitchFamily="2" charset="0"/>
                <a:cs typeface="MV Boli" panose="02000500030200090000" pitchFamily="2" charset="0"/>
              </a:rPr>
              <a:t>Application</a:t>
            </a:r>
            <a:endParaRPr lang="en-US" sz="2000" b="1" dirty="0">
              <a:solidFill>
                <a:schemeClr val="bg1">
                  <a:lumMod val="95000"/>
                </a:schemeClr>
              </a:solidFill>
              <a:latin typeface="MV Boli" panose="02000500030200090000" pitchFamily="2" charset="0"/>
              <a:ea typeface="Microsoft YaHei UI Light" panose="020B0502040204020203" charset="-122"/>
              <a:cs typeface="MV Boli" panose="02000500030200090000" pitchFamily="2" charset="0"/>
            </a:endParaRPr>
          </a:p>
          <a:p>
            <a:pPr algn="ctr"/>
            <a:r>
              <a:rPr lang="en-US" sz="11500" b="1" dirty="0">
                <a:solidFill>
                  <a:schemeClr val="bg1">
                    <a:lumMod val="95000"/>
                  </a:schemeClr>
                </a:solidFill>
                <a:latin typeface="MV Boli" panose="02000500030200090000" pitchFamily="2" charset="0"/>
                <a:cs typeface="MV Boli" panose="02000500030200090000" pitchFamily="2" charset="0"/>
              </a:rPr>
              <a:t>EGYPT.IO</a:t>
            </a:r>
            <a:endParaRPr lang="en-US" sz="11500" b="1" dirty="0">
              <a:solidFill>
                <a:schemeClr val="bg1">
                  <a:lumMod val="95000"/>
                </a:schemeClr>
              </a:solidFill>
              <a:latin typeface="MV Boli" panose="02000500030200090000" pitchFamily="2" charset="0"/>
              <a:cs typeface="MV Boli" panose="02000500030200090000" pitchFamily="2" charset="0"/>
            </a:endParaRPr>
          </a:p>
        </p:txBody>
      </p:sp>
      <p:sp>
        <p:nvSpPr>
          <p:cNvPr id="4" name="Freeform 4"/>
          <p:cNvSpPr/>
          <p:nvPr/>
        </p:nvSpPr>
        <p:spPr>
          <a:xfrm>
            <a:off x="10972800" y="-16383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55" name="Google Shape;55;p13"/>
          <p:cNvSpPr txBox="1"/>
          <p:nvPr/>
        </p:nvSpPr>
        <p:spPr>
          <a:xfrm>
            <a:off x="5029200" y="2705100"/>
            <a:ext cx="5473700" cy="7924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ctr" rtl="0">
              <a:lnSpc>
                <a:spcPct val="100000"/>
              </a:lnSpc>
              <a:spcBef>
                <a:spcPts val="0"/>
              </a:spcBef>
              <a:spcAft>
                <a:spcPts val="0"/>
              </a:spcAft>
              <a:buClr>
                <a:schemeClr val="dk2"/>
              </a:buClr>
              <a:buSzPts val="2800"/>
              <a:buFont typeface="Arial" panose="020B0604020202020204"/>
              <a:buNone/>
              <a:defRPr sz="28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l" rtl="0">
              <a:lnSpc>
                <a:spcPct val="80000"/>
              </a:lnSpc>
              <a:spcBef>
                <a:spcPts val="0"/>
              </a:spcBef>
              <a:spcAft>
                <a:spcPts val="0"/>
              </a:spcAft>
              <a:buSzPts val="935"/>
              <a:buNone/>
            </a:pPr>
            <a:endParaRPr lang="en-US" sz="3600">
              <a:solidFill>
                <a:schemeClr val="bg1"/>
              </a:solidFill>
            </a:endParaRPr>
          </a:p>
        </p:txBody>
      </p:sp>
    </p:spTree>
    <p:extLst>
      <p:ext uri="{BB962C8B-B14F-4D97-AF65-F5344CB8AC3E}">
        <p14:creationId xmlns:p14="http://schemas.microsoft.com/office/powerpoint/2010/main" val="238317221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591538" y="8241123"/>
            <a:ext cx="13215024" cy="1807053"/>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2010582" y="2759229"/>
            <a:ext cx="9816466" cy="3195230"/>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10" name="TextBox 20"/>
          <p:cNvSpPr txBox="1"/>
          <p:nvPr/>
        </p:nvSpPr>
        <p:spPr>
          <a:xfrm>
            <a:off x="1393928" y="402241"/>
            <a:ext cx="9537014" cy="2954655"/>
          </a:xfrm>
          <a:prstGeom prst="rect">
            <a:avLst/>
          </a:prstGeom>
        </p:spPr>
        <p:txBody>
          <a:bodyPr lIns="0" tIns="0" rIns="0" bIns="0" rtlCol="0" anchor="t">
            <a:spAutoFit/>
          </a:bodyPr>
          <a:lstStyle/>
          <a:p>
            <a:r>
              <a:rPr lang="en-US" sz="9600" b="1" dirty="0">
                <a:solidFill>
                  <a:schemeClr val="bg2">
                    <a:lumMod val="25000"/>
                  </a:schemeClr>
                </a:solidFill>
              </a:rPr>
              <a:t>Our Sub Team &amp; Technologies</a:t>
            </a:r>
            <a:endParaRPr lang="en-US" sz="9600" b="1" dirty="0">
              <a:solidFill>
                <a:schemeClr val="bg2">
                  <a:lumMod val="25000"/>
                </a:schemeClr>
              </a:solidFill>
              <a:ea typeface="Microsoft YaHei UI Light" panose="020B0502040204020203" charset="-122"/>
            </a:endParaRPr>
          </a:p>
        </p:txBody>
      </p:sp>
      <p:grpSp>
        <p:nvGrpSpPr>
          <p:cNvPr id="2" name="Group 3"/>
          <p:cNvGrpSpPr/>
          <p:nvPr/>
        </p:nvGrpSpPr>
        <p:grpSpPr>
          <a:xfrm>
            <a:off x="3644723" y="3726121"/>
            <a:ext cx="3733800" cy="3203984"/>
            <a:chOff x="0" y="0"/>
            <a:chExt cx="6568383" cy="5379030"/>
          </a:xfrm>
        </p:grpSpPr>
        <p:sp>
          <p:nvSpPr>
            <p:cNvPr id="3" name="Freeform 4"/>
            <p:cNvSpPr/>
            <p:nvPr/>
          </p:nvSpPr>
          <p:spPr>
            <a:xfrm>
              <a:off x="31750" y="31750"/>
              <a:ext cx="6504883" cy="5315530"/>
            </a:xfrm>
            <a:custGeom>
              <a:avLst/>
              <a:gdLst/>
              <a:ahLst/>
              <a:cxnLst/>
              <a:rect l="l" t="t" r="r" b="b"/>
              <a:pathLst>
                <a:path w="6504883" h="5315530">
                  <a:moveTo>
                    <a:pt x="6412173" y="5315530"/>
                  </a:moveTo>
                  <a:lnTo>
                    <a:pt x="92710" y="5315530"/>
                  </a:lnTo>
                  <a:cubicBezTo>
                    <a:pt x="41910" y="5315530"/>
                    <a:pt x="0" y="5273620"/>
                    <a:pt x="0" y="5222820"/>
                  </a:cubicBezTo>
                  <a:lnTo>
                    <a:pt x="0" y="92710"/>
                  </a:lnTo>
                  <a:cubicBezTo>
                    <a:pt x="0" y="41910"/>
                    <a:pt x="41910" y="0"/>
                    <a:pt x="92710" y="0"/>
                  </a:cubicBezTo>
                  <a:lnTo>
                    <a:pt x="6410902" y="0"/>
                  </a:lnTo>
                  <a:cubicBezTo>
                    <a:pt x="6461702" y="0"/>
                    <a:pt x="6503612" y="41910"/>
                    <a:pt x="6503612" y="92710"/>
                  </a:cubicBezTo>
                  <a:lnTo>
                    <a:pt x="6503612" y="5221550"/>
                  </a:lnTo>
                  <a:cubicBezTo>
                    <a:pt x="6504883" y="5273620"/>
                    <a:pt x="6462973" y="5315530"/>
                    <a:pt x="6412173" y="5315530"/>
                  </a:cubicBezTo>
                  <a:close/>
                </a:path>
              </a:pathLst>
            </a:custGeom>
            <a:solidFill>
              <a:srgbClr val="DFD8CA"/>
            </a:solidFill>
          </p:spPr>
          <p:txBody>
            <a:bodyPr/>
            <a:lstStyle/>
            <a:p>
              <a:endParaRPr lang="en-US"/>
            </a:p>
          </p:txBody>
        </p:sp>
        <p:sp>
          <p:nvSpPr>
            <p:cNvPr id="4" name="Freeform 5"/>
            <p:cNvSpPr/>
            <p:nvPr/>
          </p:nvSpPr>
          <p:spPr>
            <a:xfrm>
              <a:off x="0" y="0"/>
              <a:ext cx="6568383" cy="5379030"/>
            </a:xfrm>
            <a:custGeom>
              <a:avLst/>
              <a:gdLst/>
              <a:ahLst/>
              <a:cxnLst/>
              <a:rect l="l" t="t" r="r" b="b"/>
              <a:pathLst>
                <a:path w="6568383" h="5379030">
                  <a:moveTo>
                    <a:pt x="6443923" y="59690"/>
                  </a:moveTo>
                  <a:cubicBezTo>
                    <a:pt x="6479482" y="59690"/>
                    <a:pt x="6508693" y="88900"/>
                    <a:pt x="6508693" y="124460"/>
                  </a:cubicBezTo>
                  <a:lnTo>
                    <a:pt x="6508693" y="5254570"/>
                  </a:lnTo>
                  <a:cubicBezTo>
                    <a:pt x="6508693" y="5290130"/>
                    <a:pt x="6479482" y="5319340"/>
                    <a:pt x="6443923" y="5319340"/>
                  </a:cubicBezTo>
                  <a:lnTo>
                    <a:pt x="124460" y="5319340"/>
                  </a:lnTo>
                  <a:cubicBezTo>
                    <a:pt x="88900" y="5319340"/>
                    <a:pt x="59690" y="5290130"/>
                    <a:pt x="59690" y="5254570"/>
                  </a:cubicBezTo>
                  <a:lnTo>
                    <a:pt x="59690" y="124460"/>
                  </a:lnTo>
                  <a:cubicBezTo>
                    <a:pt x="59690" y="88900"/>
                    <a:pt x="88900" y="59690"/>
                    <a:pt x="124460" y="59690"/>
                  </a:cubicBezTo>
                  <a:lnTo>
                    <a:pt x="6443923" y="59690"/>
                  </a:lnTo>
                  <a:moveTo>
                    <a:pt x="6443923" y="0"/>
                  </a:moveTo>
                  <a:lnTo>
                    <a:pt x="124460" y="0"/>
                  </a:lnTo>
                  <a:cubicBezTo>
                    <a:pt x="55880" y="0"/>
                    <a:pt x="0" y="55880"/>
                    <a:pt x="0" y="124460"/>
                  </a:cubicBezTo>
                  <a:lnTo>
                    <a:pt x="0" y="5254570"/>
                  </a:lnTo>
                  <a:cubicBezTo>
                    <a:pt x="0" y="5323150"/>
                    <a:pt x="55880" y="5379030"/>
                    <a:pt x="124460" y="5379030"/>
                  </a:cubicBezTo>
                  <a:lnTo>
                    <a:pt x="6443923" y="5379030"/>
                  </a:lnTo>
                  <a:cubicBezTo>
                    <a:pt x="6512502" y="5379030"/>
                    <a:pt x="6568383" y="5323150"/>
                    <a:pt x="6568383" y="5254570"/>
                  </a:cubicBezTo>
                  <a:lnTo>
                    <a:pt x="6568383" y="124460"/>
                  </a:lnTo>
                  <a:cubicBezTo>
                    <a:pt x="6568383" y="55880"/>
                    <a:pt x="6512502" y="0"/>
                    <a:pt x="6443923" y="0"/>
                  </a:cubicBezTo>
                  <a:close/>
                </a:path>
              </a:pathLst>
            </a:custGeom>
            <a:solidFill>
              <a:srgbClr val="000000"/>
            </a:solidFill>
          </p:spPr>
          <p:txBody>
            <a:bodyPr/>
            <a:lstStyle/>
            <a:p>
              <a:endParaRPr lang="en-US"/>
            </a:p>
          </p:txBody>
        </p:sp>
      </p:grpSp>
      <p:grpSp>
        <p:nvGrpSpPr>
          <p:cNvPr id="5" name="Group 15"/>
          <p:cNvGrpSpPr/>
          <p:nvPr/>
        </p:nvGrpSpPr>
        <p:grpSpPr>
          <a:xfrm>
            <a:off x="3938574" y="6351640"/>
            <a:ext cx="3064729" cy="976655"/>
            <a:chOff x="0" y="0"/>
            <a:chExt cx="5523623" cy="1679885"/>
          </a:xfrm>
        </p:grpSpPr>
        <p:sp>
          <p:nvSpPr>
            <p:cNvPr id="6" name="Freeform 16"/>
            <p:cNvSpPr/>
            <p:nvPr/>
          </p:nvSpPr>
          <p:spPr>
            <a:xfrm>
              <a:off x="31750" y="31750"/>
              <a:ext cx="5460123" cy="1616385"/>
            </a:xfrm>
            <a:custGeom>
              <a:avLst/>
              <a:gdLst/>
              <a:ahLst/>
              <a:cxnLst/>
              <a:rect l="l" t="t" r="r" b="b"/>
              <a:pathLst>
                <a:path w="5460123" h="1616385">
                  <a:moveTo>
                    <a:pt x="5367413" y="1616384"/>
                  </a:moveTo>
                  <a:lnTo>
                    <a:pt x="92710" y="1616384"/>
                  </a:lnTo>
                  <a:cubicBezTo>
                    <a:pt x="41910" y="1616384"/>
                    <a:pt x="0" y="1574475"/>
                    <a:pt x="0" y="1523675"/>
                  </a:cubicBezTo>
                  <a:lnTo>
                    <a:pt x="0" y="92710"/>
                  </a:lnTo>
                  <a:cubicBezTo>
                    <a:pt x="0" y="41910"/>
                    <a:pt x="41910" y="0"/>
                    <a:pt x="92710" y="0"/>
                  </a:cubicBezTo>
                  <a:lnTo>
                    <a:pt x="5366143" y="0"/>
                  </a:lnTo>
                  <a:cubicBezTo>
                    <a:pt x="5416943" y="0"/>
                    <a:pt x="5458854" y="41910"/>
                    <a:pt x="5458854" y="92710"/>
                  </a:cubicBezTo>
                  <a:lnTo>
                    <a:pt x="5458854" y="1522405"/>
                  </a:lnTo>
                  <a:cubicBezTo>
                    <a:pt x="5460123" y="1574475"/>
                    <a:pt x="5418213" y="1616385"/>
                    <a:pt x="5367413" y="1616385"/>
                  </a:cubicBezTo>
                  <a:close/>
                </a:path>
              </a:pathLst>
            </a:custGeom>
            <a:solidFill>
              <a:srgbClr val="B91646"/>
            </a:solidFill>
          </p:spPr>
          <p:txBody>
            <a:bodyPr/>
            <a:lstStyle/>
            <a:p>
              <a:endParaRPr lang="en-US"/>
            </a:p>
          </p:txBody>
        </p:sp>
        <p:sp>
          <p:nvSpPr>
            <p:cNvPr id="7" name="Freeform 17"/>
            <p:cNvSpPr/>
            <p:nvPr/>
          </p:nvSpPr>
          <p:spPr>
            <a:xfrm>
              <a:off x="0" y="0"/>
              <a:ext cx="5523624" cy="1679885"/>
            </a:xfrm>
            <a:custGeom>
              <a:avLst/>
              <a:gdLst/>
              <a:ahLst/>
              <a:cxnLst/>
              <a:rect l="l" t="t" r="r" b="b"/>
              <a:pathLst>
                <a:path w="5523624" h="1679885">
                  <a:moveTo>
                    <a:pt x="5399163" y="59690"/>
                  </a:moveTo>
                  <a:cubicBezTo>
                    <a:pt x="5434723" y="59690"/>
                    <a:pt x="5463934" y="88900"/>
                    <a:pt x="5463934" y="124460"/>
                  </a:cubicBezTo>
                  <a:lnTo>
                    <a:pt x="5463934" y="1555425"/>
                  </a:lnTo>
                  <a:cubicBezTo>
                    <a:pt x="5463934" y="1590985"/>
                    <a:pt x="5434723" y="1620195"/>
                    <a:pt x="5399163" y="1620195"/>
                  </a:cubicBezTo>
                  <a:lnTo>
                    <a:pt x="124460" y="1620195"/>
                  </a:lnTo>
                  <a:cubicBezTo>
                    <a:pt x="88900" y="1620195"/>
                    <a:pt x="59690" y="1590985"/>
                    <a:pt x="59690" y="1555425"/>
                  </a:cubicBezTo>
                  <a:lnTo>
                    <a:pt x="59690" y="124460"/>
                  </a:lnTo>
                  <a:cubicBezTo>
                    <a:pt x="59690" y="88900"/>
                    <a:pt x="88900" y="59690"/>
                    <a:pt x="124460" y="59690"/>
                  </a:cubicBezTo>
                  <a:lnTo>
                    <a:pt x="5399163" y="59690"/>
                  </a:lnTo>
                  <a:moveTo>
                    <a:pt x="5399163" y="0"/>
                  </a:moveTo>
                  <a:lnTo>
                    <a:pt x="124460" y="0"/>
                  </a:lnTo>
                  <a:cubicBezTo>
                    <a:pt x="55880" y="0"/>
                    <a:pt x="0" y="55880"/>
                    <a:pt x="0" y="124460"/>
                  </a:cubicBezTo>
                  <a:lnTo>
                    <a:pt x="0" y="1555425"/>
                  </a:lnTo>
                  <a:cubicBezTo>
                    <a:pt x="0" y="1624005"/>
                    <a:pt x="55880" y="1679885"/>
                    <a:pt x="124460" y="1679885"/>
                  </a:cubicBezTo>
                  <a:lnTo>
                    <a:pt x="5399163" y="1679885"/>
                  </a:lnTo>
                  <a:cubicBezTo>
                    <a:pt x="5467743" y="1679885"/>
                    <a:pt x="5523624" y="1624005"/>
                    <a:pt x="5523624" y="1555425"/>
                  </a:cubicBezTo>
                  <a:lnTo>
                    <a:pt x="5523624" y="124460"/>
                  </a:lnTo>
                  <a:cubicBezTo>
                    <a:pt x="5523624" y="55880"/>
                    <a:pt x="5467743" y="0"/>
                    <a:pt x="5399163" y="0"/>
                  </a:cubicBezTo>
                  <a:close/>
                </a:path>
              </a:pathLst>
            </a:custGeom>
            <a:solidFill>
              <a:srgbClr val="000000"/>
            </a:solidFill>
          </p:spPr>
          <p:txBody>
            <a:bodyPr/>
            <a:lstStyle/>
            <a:p>
              <a:endParaRPr lang="en-US"/>
            </a:p>
          </p:txBody>
        </p:sp>
      </p:grpSp>
      <p:pic>
        <p:nvPicPr>
          <p:cNvPr id="8" name="Picture 25"/>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p:blipFill>
        <p:spPr>
          <a:xfrm>
            <a:off x="3831466" y="4246378"/>
            <a:ext cx="3367584" cy="2412415"/>
          </a:xfrm>
          <a:prstGeom prst="rect">
            <a:avLst/>
          </a:prstGeom>
        </p:spPr>
      </p:pic>
      <p:sp>
        <p:nvSpPr>
          <p:cNvPr id="9" name="TextBox 27"/>
          <p:cNvSpPr txBox="1"/>
          <p:nvPr/>
        </p:nvSpPr>
        <p:spPr>
          <a:xfrm>
            <a:off x="4136167" y="6762247"/>
            <a:ext cx="2377727" cy="228460"/>
          </a:xfrm>
          <a:prstGeom prst="rect">
            <a:avLst/>
          </a:prstGeom>
        </p:spPr>
        <p:txBody>
          <a:bodyPr wrap="square" lIns="0" tIns="0" rIns="0" bIns="0" rtlCol="0" anchor="t">
            <a:spAutoFit/>
          </a:bodyPr>
          <a:lstStyle/>
          <a:p>
            <a:pPr algn="ctr">
              <a:lnSpc>
                <a:spcPts val="1885"/>
              </a:lnSpc>
            </a:pPr>
            <a:r>
              <a:rPr lang="en-US" sz="1350" b="1" spc="135" dirty="0">
                <a:solidFill>
                  <a:srgbClr val="FBF3E4"/>
                </a:solidFill>
                <a:latin typeface="+mn-lt"/>
              </a:rPr>
              <a:t>UI &amp; Design</a:t>
            </a:r>
          </a:p>
        </p:txBody>
      </p:sp>
      <p:grpSp>
        <p:nvGrpSpPr>
          <p:cNvPr id="11" name="Group 6"/>
          <p:cNvGrpSpPr/>
          <p:nvPr/>
        </p:nvGrpSpPr>
        <p:grpSpPr>
          <a:xfrm>
            <a:off x="9781107" y="3671146"/>
            <a:ext cx="3813791" cy="3185073"/>
            <a:chOff x="0" y="0"/>
            <a:chExt cx="6568383" cy="5379030"/>
          </a:xfrm>
        </p:grpSpPr>
        <p:sp>
          <p:nvSpPr>
            <p:cNvPr id="12" name="Freeform 7"/>
            <p:cNvSpPr/>
            <p:nvPr/>
          </p:nvSpPr>
          <p:spPr>
            <a:xfrm>
              <a:off x="31750" y="31750"/>
              <a:ext cx="6504883" cy="5315530"/>
            </a:xfrm>
            <a:custGeom>
              <a:avLst/>
              <a:gdLst/>
              <a:ahLst/>
              <a:cxnLst/>
              <a:rect l="l" t="t" r="r" b="b"/>
              <a:pathLst>
                <a:path w="6504883" h="5315530">
                  <a:moveTo>
                    <a:pt x="6412173" y="5315530"/>
                  </a:moveTo>
                  <a:lnTo>
                    <a:pt x="92710" y="5315530"/>
                  </a:lnTo>
                  <a:cubicBezTo>
                    <a:pt x="41910" y="5315530"/>
                    <a:pt x="0" y="5273620"/>
                    <a:pt x="0" y="5222820"/>
                  </a:cubicBezTo>
                  <a:lnTo>
                    <a:pt x="0" y="92710"/>
                  </a:lnTo>
                  <a:cubicBezTo>
                    <a:pt x="0" y="41910"/>
                    <a:pt x="41910" y="0"/>
                    <a:pt x="92710" y="0"/>
                  </a:cubicBezTo>
                  <a:lnTo>
                    <a:pt x="6410902" y="0"/>
                  </a:lnTo>
                  <a:cubicBezTo>
                    <a:pt x="6461702" y="0"/>
                    <a:pt x="6503612" y="41910"/>
                    <a:pt x="6503612" y="92710"/>
                  </a:cubicBezTo>
                  <a:lnTo>
                    <a:pt x="6503612" y="5221550"/>
                  </a:lnTo>
                  <a:cubicBezTo>
                    <a:pt x="6504883" y="5273620"/>
                    <a:pt x="6462973" y="5315530"/>
                    <a:pt x="6412173" y="5315530"/>
                  </a:cubicBezTo>
                  <a:close/>
                </a:path>
              </a:pathLst>
            </a:custGeom>
            <a:solidFill>
              <a:srgbClr val="DFD8CA"/>
            </a:solidFill>
          </p:spPr>
          <p:txBody>
            <a:bodyPr/>
            <a:lstStyle/>
            <a:p>
              <a:endParaRPr lang="en-US"/>
            </a:p>
          </p:txBody>
        </p:sp>
        <p:sp>
          <p:nvSpPr>
            <p:cNvPr id="13" name="Freeform 8"/>
            <p:cNvSpPr/>
            <p:nvPr/>
          </p:nvSpPr>
          <p:spPr>
            <a:xfrm>
              <a:off x="0" y="0"/>
              <a:ext cx="6568383" cy="5379030"/>
            </a:xfrm>
            <a:custGeom>
              <a:avLst/>
              <a:gdLst/>
              <a:ahLst/>
              <a:cxnLst/>
              <a:rect l="l" t="t" r="r" b="b"/>
              <a:pathLst>
                <a:path w="6568383" h="5379030">
                  <a:moveTo>
                    <a:pt x="6443923" y="59690"/>
                  </a:moveTo>
                  <a:cubicBezTo>
                    <a:pt x="6479482" y="59690"/>
                    <a:pt x="6508693" y="88900"/>
                    <a:pt x="6508693" y="124460"/>
                  </a:cubicBezTo>
                  <a:lnTo>
                    <a:pt x="6508693" y="5254570"/>
                  </a:lnTo>
                  <a:cubicBezTo>
                    <a:pt x="6508693" y="5290130"/>
                    <a:pt x="6479482" y="5319340"/>
                    <a:pt x="6443923" y="5319340"/>
                  </a:cubicBezTo>
                  <a:lnTo>
                    <a:pt x="124460" y="5319340"/>
                  </a:lnTo>
                  <a:cubicBezTo>
                    <a:pt x="88900" y="5319340"/>
                    <a:pt x="59690" y="5290130"/>
                    <a:pt x="59690" y="5254570"/>
                  </a:cubicBezTo>
                  <a:lnTo>
                    <a:pt x="59690" y="124460"/>
                  </a:lnTo>
                  <a:cubicBezTo>
                    <a:pt x="59690" y="88900"/>
                    <a:pt x="88900" y="59690"/>
                    <a:pt x="124460" y="59690"/>
                  </a:cubicBezTo>
                  <a:lnTo>
                    <a:pt x="6443923" y="59690"/>
                  </a:lnTo>
                  <a:moveTo>
                    <a:pt x="6443923" y="0"/>
                  </a:moveTo>
                  <a:lnTo>
                    <a:pt x="124460" y="0"/>
                  </a:lnTo>
                  <a:cubicBezTo>
                    <a:pt x="55880" y="0"/>
                    <a:pt x="0" y="55880"/>
                    <a:pt x="0" y="124460"/>
                  </a:cubicBezTo>
                  <a:lnTo>
                    <a:pt x="0" y="5254570"/>
                  </a:lnTo>
                  <a:cubicBezTo>
                    <a:pt x="0" y="5323150"/>
                    <a:pt x="55880" y="5379030"/>
                    <a:pt x="124460" y="5379030"/>
                  </a:cubicBezTo>
                  <a:lnTo>
                    <a:pt x="6443923" y="5379030"/>
                  </a:lnTo>
                  <a:cubicBezTo>
                    <a:pt x="6512502" y="5379030"/>
                    <a:pt x="6568383" y="5323150"/>
                    <a:pt x="6568383" y="5254570"/>
                  </a:cubicBezTo>
                  <a:lnTo>
                    <a:pt x="6568383" y="124460"/>
                  </a:lnTo>
                  <a:cubicBezTo>
                    <a:pt x="6568383" y="55880"/>
                    <a:pt x="6512502" y="0"/>
                    <a:pt x="6443923" y="0"/>
                  </a:cubicBezTo>
                  <a:close/>
                </a:path>
              </a:pathLst>
            </a:custGeom>
            <a:solidFill>
              <a:srgbClr val="000000"/>
            </a:solidFill>
          </p:spPr>
          <p:txBody>
            <a:bodyPr/>
            <a:lstStyle/>
            <a:p>
              <a:endParaRPr lang="en-US"/>
            </a:p>
          </p:txBody>
        </p:sp>
      </p:grpSp>
      <p:grpSp>
        <p:nvGrpSpPr>
          <p:cNvPr id="14" name="Group 12"/>
          <p:cNvGrpSpPr/>
          <p:nvPr/>
        </p:nvGrpSpPr>
        <p:grpSpPr>
          <a:xfrm>
            <a:off x="10115557" y="6483184"/>
            <a:ext cx="3239966" cy="970891"/>
            <a:chOff x="0" y="0"/>
            <a:chExt cx="5727315" cy="1765800"/>
          </a:xfrm>
        </p:grpSpPr>
        <p:sp>
          <p:nvSpPr>
            <p:cNvPr id="15" name="Freeform 13"/>
            <p:cNvSpPr/>
            <p:nvPr/>
          </p:nvSpPr>
          <p:spPr>
            <a:xfrm>
              <a:off x="31750" y="31750"/>
              <a:ext cx="5663815" cy="1702300"/>
            </a:xfrm>
            <a:custGeom>
              <a:avLst/>
              <a:gdLst/>
              <a:ahLst/>
              <a:cxnLst/>
              <a:rect l="l" t="t" r="r" b="b"/>
              <a:pathLst>
                <a:path w="5663815" h="1702300">
                  <a:moveTo>
                    <a:pt x="5571105" y="1702300"/>
                  </a:moveTo>
                  <a:lnTo>
                    <a:pt x="92710" y="1702300"/>
                  </a:lnTo>
                  <a:cubicBezTo>
                    <a:pt x="41910" y="1702300"/>
                    <a:pt x="0" y="1660390"/>
                    <a:pt x="0" y="1609590"/>
                  </a:cubicBezTo>
                  <a:lnTo>
                    <a:pt x="0" y="92710"/>
                  </a:lnTo>
                  <a:cubicBezTo>
                    <a:pt x="0" y="41910"/>
                    <a:pt x="41910" y="0"/>
                    <a:pt x="92710" y="0"/>
                  </a:cubicBezTo>
                  <a:lnTo>
                    <a:pt x="5569835" y="0"/>
                  </a:lnTo>
                  <a:cubicBezTo>
                    <a:pt x="5620635" y="0"/>
                    <a:pt x="5662545" y="41910"/>
                    <a:pt x="5662545" y="92710"/>
                  </a:cubicBezTo>
                  <a:lnTo>
                    <a:pt x="5662545" y="1608320"/>
                  </a:lnTo>
                  <a:cubicBezTo>
                    <a:pt x="5663815" y="1660390"/>
                    <a:pt x="5621905" y="1702300"/>
                    <a:pt x="5571105" y="1702300"/>
                  </a:cubicBezTo>
                  <a:close/>
                </a:path>
              </a:pathLst>
            </a:custGeom>
            <a:solidFill>
              <a:srgbClr val="105652"/>
            </a:solidFill>
          </p:spPr>
          <p:txBody>
            <a:bodyPr/>
            <a:lstStyle/>
            <a:p>
              <a:endParaRPr lang="en-US"/>
            </a:p>
          </p:txBody>
        </p:sp>
        <p:sp>
          <p:nvSpPr>
            <p:cNvPr id="16" name="Freeform 14"/>
            <p:cNvSpPr/>
            <p:nvPr/>
          </p:nvSpPr>
          <p:spPr>
            <a:xfrm>
              <a:off x="0" y="0"/>
              <a:ext cx="5727316" cy="1765800"/>
            </a:xfrm>
            <a:custGeom>
              <a:avLst/>
              <a:gdLst/>
              <a:ahLst/>
              <a:cxnLst/>
              <a:rect l="l" t="t" r="r" b="b"/>
              <a:pathLst>
                <a:path w="5727316" h="1765800">
                  <a:moveTo>
                    <a:pt x="5602855" y="59690"/>
                  </a:moveTo>
                  <a:cubicBezTo>
                    <a:pt x="5638415" y="59690"/>
                    <a:pt x="5667625" y="88900"/>
                    <a:pt x="5667625" y="124460"/>
                  </a:cubicBezTo>
                  <a:lnTo>
                    <a:pt x="5667625" y="1641340"/>
                  </a:lnTo>
                  <a:cubicBezTo>
                    <a:pt x="5667625" y="1676900"/>
                    <a:pt x="5638415" y="1706110"/>
                    <a:pt x="5602855" y="1706110"/>
                  </a:cubicBezTo>
                  <a:lnTo>
                    <a:pt x="124460" y="1706110"/>
                  </a:lnTo>
                  <a:cubicBezTo>
                    <a:pt x="88900" y="1706110"/>
                    <a:pt x="59690" y="1676900"/>
                    <a:pt x="59690" y="1641340"/>
                  </a:cubicBezTo>
                  <a:lnTo>
                    <a:pt x="59690" y="124460"/>
                  </a:lnTo>
                  <a:cubicBezTo>
                    <a:pt x="59690" y="88900"/>
                    <a:pt x="88900" y="59690"/>
                    <a:pt x="124460" y="59690"/>
                  </a:cubicBezTo>
                  <a:lnTo>
                    <a:pt x="5602855" y="59690"/>
                  </a:lnTo>
                  <a:moveTo>
                    <a:pt x="5602855" y="0"/>
                  </a:moveTo>
                  <a:lnTo>
                    <a:pt x="124460" y="0"/>
                  </a:lnTo>
                  <a:cubicBezTo>
                    <a:pt x="55880" y="0"/>
                    <a:pt x="0" y="55880"/>
                    <a:pt x="0" y="124460"/>
                  </a:cubicBezTo>
                  <a:lnTo>
                    <a:pt x="0" y="1641340"/>
                  </a:lnTo>
                  <a:cubicBezTo>
                    <a:pt x="0" y="1709920"/>
                    <a:pt x="55880" y="1765800"/>
                    <a:pt x="124460" y="1765800"/>
                  </a:cubicBezTo>
                  <a:lnTo>
                    <a:pt x="5602855" y="1765800"/>
                  </a:lnTo>
                  <a:cubicBezTo>
                    <a:pt x="5671435" y="1765800"/>
                    <a:pt x="5727316" y="1709920"/>
                    <a:pt x="5727316" y="1641340"/>
                  </a:cubicBezTo>
                  <a:lnTo>
                    <a:pt x="5727316" y="124460"/>
                  </a:lnTo>
                  <a:cubicBezTo>
                    <a:pt x="5727316" y="55880"/>
                    <a:pt x="5671435" y="0"/>
                    <a:pt x="5602855" y="0"/>
                  </a:cubicBezTo>
                  <a:close/>
                </a:path>
              </a:pathLst>
            </a:custGeom>
            <a:solidFill>
              <a:srgbClr val="000000"/>
            </a:solidFill>
          </p:spPr>
          <p:txBody>
            <a:bodyPr/>
            <a:lstStyle/>
            <a:p>
              <a:endParaRPr lang="en-US"/>
            </a:p>
          </p:txBody>
        </p:sp>
      </p:grpSp>
      <p:grpSp>
        <p:nvGrpSpPr>
          <p:cNvPr id="17" name="Group 21"/>
          <p:cNvGrpSpPr/>
          <p:nvPr/>
        </p:nvGrpSpPr>
        <p:grpSpPr>
          <a:xfrm>
            <a:off x="10177128" y="4356844"/>
            <a:ext cx="3124737" cy="2142970"/>
            <a:chOff x="0" y="0"/>
            <a:chExt cx="5584750" cy="3940642"/>
          </a:xfrm>
        </p:grpSpPr>
        <p:pic>
          <p:nvPicPr>
            <p:cNvPr id="20" name="Picture 22"/>
            <p:cNvPicPr>
              <a:picLocks noChangeAspect="1"/>
            </p:cNvPicPr>
            <p:nvPr/>
          </p:nvPicPr>
          <p:blipFill>
            <a:blip r:embed="rId5"/>
            <a:srcRect t="6352" b="6352"/>
            <a:stretch>
              <a:fillRect/>
            </a:stretch>
          </p:blipFill>
          <p:spPr>
            <a:xfrm>
              <a:off x="0" y="0"/>
              <a:ext cx="5584750" cy="3940642"/>
            </a:xfrm>
            <a:prstGeom prst="rect">
              <a:avLst/>
            </a:prstGeom>
          </p:spPr>
        </p:pic>
      </p:grpSp>
      <p:sp>
        <p:nvSpPr>
          <p:cNvPr id="21" name="TextBox 28"/>
          <p:cNvSpPr txBox="1"/>
          <p:nvPr/>
        </p:nvSpPr>
        <p:spPr>
          <a:xfrm>
            <a:off x="10177128" y="6802875"/>
            <a:ext cx="2834070" cy="265714"/>
          </a:xfrm>
          <a:prstGeom prst="rect">
            <a:avLst/>
          </a:prstGeom>
        </p:spPr>
        <p:txBody>
          <a:bodyPr wrap="square" lIns="0" tIns="0" rIns="0" bIns="0" rtlCol="0" anchor="t">
            <a:spAutoFit/>
          </a:bodyPr>
          <a:lstStyle/>
          <a:p>
            <a:pPr algn="ctr">
              <a:lnSpc>
                <a:spcPts val="2240"/>
              </a:lnSpc>
            </a:pPr>
            <a:r>
              <a:rPr lang="en-US" sz="1600" b="1" spc="160" dirty="0">
                <a:solidFill>
                  <a:srgbClr val="FBF3E4"/>
                </a:solidFill>
                <a:latin typeface="+mn-lt"/>
              </a:rPr>
              <a:t>Flutter</a:t>
            </a:r>
          </a:p>
        </p:txBody>
      </p:sp>
    </p:spTree>
    <p:extLst>
      <p:ext uri="{BB962C8B-B14F-4D97-AF65-F5344CB8AC3E}">
        <p14:creationId xmlns:p14="http://schemas.microsoft.com/office/powerpoint/2010/main" val="369213026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4" name="TextBox 20"/>
          <p:cNvSpPr txBox="1"/>
          <p:nvPr/>
        </p:nvSpPr>
        <p:spPr>
          <a:xfrm>
            <a:off x="292780" y="721687"/>
            <a:ext cx="13096532" cy="1015663"/>
          </a:xfrm>
          <a:prstGeom prst="rect">
            <a:avLst/>
          </a:prstGeom>
        </p:spPr>
        <p:txBody>
          <a:bodyPr wrap="square" lIns="0" tIns="0" rIns="0" bIns="0" rtlCol="0" anchor="t">
            <a:spAutoFit/>
          </a:bodyPr>
          <a:lstStyle/>
          <a:p>
            <a:r>
              <a:rPr lang="en-US" sz="6600" b="1" spc="-193" dirty="0">
                <a:cs typeface="+mj-cs"/>
              </a:rPr>
              <a:t>progress in interface &amp; data base design</a:t>
            </a:r>
            <a:r>
              <a:rPr lang="ar-EG" sz="6600" b="1" spc="-193" dirty="0">
                <a:cs typeface="+mj-cs"/>
              </a:rPr>
              <a:t>.</a:t>
            </a:r>
            <a:endParaRPr lang="en-US" sz="6600" b="1" dirty="0">
              <a:ea typeface="Microsoft YaHei UI Light" panose="020B0502040204020203" charset="-122"/>
              <a:cs typeface="+mj-cs"/>
            </a:endParaRPr>
          </a:p>
        </p:txBody>
      </p:sp>
      <p:pic>
        <p:nvPicPr>
          <p:cNvPr id="6" name="Picture 5" descr="Screens screenshot of a phone&#10;&#10;Description automatically generate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8" y="2953820"/>
            <a:ext cx="8430802" cy="7421011"/>
          </a:xfrm>
          <a:prstGeom prst="rect">
            <a:avLst/>
          </a:prstGeom>
        </p:spPr>
      </p:pic>
      <p:sp>
        <p:nvSpPr>
          <p:cNvPr id="7" name="Text Placeholder 9"/>
          <p:cNvSpPr txBox="1"/>
          <p:nvPr/>
        </p:nvSpPr>
        <p:spPr>
          <a:xfrm>
            <a:off x="8676596" y="3082287"/>
            <a:ext cx="9076855" cy="5732144"/>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3710" lvl="1" indent="-285750">
              <a:lnSpc>
                <a:spcPct val="150000"/>
              </a:lnSpc>
            </a:pPr>
            <a:r>
              <a:rPr lang="en-US" sz="4800" b="1" spc="-9" dirty="0">
                <a:latin typeface="+mj-lt"/>
              </a:rPr>
              <a:t>Using the Figma program, the team was able to complete the design.</a:t>
            </a:r>
          </a:p>
          <a:p>
            <a:pPr>
              <a:lnSpc>
                <a:spcPct val="150000"/>
              </a:lnSpc>
            </a:pPr>
            <a:r>
              <a:rPr lang="en-US" sz="4800" b="1" spc="-9" dirty="0">
                <a:latin typeface="+mj-lt"/>
              </a:rPr>
              <a:t>The team was also able to complete the data base design.</a:t>
            </a:r>
            <a:endParaRPr lang="en-US" sz="7200" b="1" dirty="0"/>
          </a:p>
        </p:txBody>
      </p:sp>
      <p:grpSp>
        <p:nvGrpSpPr>
          <p:cNvPr id="15" name="Group 6"/>
          <p:cNvGrpSpPr/>
          <p:nvPr/>
        </p:nvGrpSpPr>
        <p:grpSpPr>
          <a:xfrm>
            <a:off x="15569613" y="5889324"/>
            <a:ext cx="795122" cy="795122"/>
            <a:chOff x="0" y="0"/>
            <a:chExt cx="2120325" cy="2120325"/>
          </a:xfrm>
        </p:grpSpPr>
        <p:grpSp>
          <p:nvGrpSpPr>
            <p:cNvPr id="16" name="Group 7"/>
            <p:cNvGrpSpPr>
              <a:grpSpLocks noChangeAspect="1"/>
            </p:cNvGrpSpPr>
            <p:nvPr/>
          </p:nvGrpSpPr>
          <p:grpSpPr>
            <a:xfrm>
              <a:off x="0" y="0"/>
              <a:ext cx="2120325" cy="2120325"/>
              <a:chOff x="0" y="0"/>
              <a:chExt cx="2540000" cy="2540000"/>
            </a:xfrm>
          </p:grpSpPr>
          <p:sp>
            <p:nvSpPr>
              <p:cNvPr id="17" name="Freeform 8"/>
              <p:cNvSpPr/>
              <p:nvPr/>
            </p:nvSpPr>
            <p:spPr>
              <a:xfrm>
                <a:off x="-62725" y="-2035"/>
                <a:ext cx="2665449" cy="2544070"/>
              </a:xfrm>
              <a:custGeom>
                <a:avLst/>
                <a:gdLst/>
                <a:ahLst/>
                <a:cxnLst/>
                <a:rect l="l" t="t" r="r" b="b"/>
                <a:pathLst>
                  <a:path w="2665449" h="2544070">
                    <a:moveTo>
                      <a:pt x="1332725" y="2035"/>
                    </a:moveTo>
                    <a:cubicBezTo>
                      <a:pt x="1787805" y="0"/>
                      <a:pt x="2209190" y="241614"/>
                      <a:pt x="2437320" y="635390"/>
                    </a:cubicBezTo>
                    <a:cubicBezTo>
                      <a:pt x="2665450" y="1029165"/>
                      <a:pt x="2665450" y="1514905"/>
                      <a:pt x="2437320" y="1908680"/>
                    </a:cubicBezTo>
                    <a:cubicBezTo>
                      <a:pt x="2209190" y="2302456"/>
                      <a:pt x="1787805" y="2544070"/>
                      <a:pt x="1332725" y="2542035"/>
                    </a:cubicBezTo>
                    <a:cubicBezTo>
                      <a:pt x="877645" y="2544070"/>
                      <a:pt x="456260" y="2302456"/>
                      <a:pt x="228130" y="1908680"/>
                    </a:cubicBezTo>
                    <a:cubicBezTo>
                      <a:pt x="0" y="1514905"/>
                      <a:pt x="0" y="1029165"/>
                      <a:pt x="228130" y="635390"/>
                    </a:cubicBezTo>
                    <a:cubicBezTo>
                      <a:pt x="456260" y="241614"/>
                      <a:pt x="877645" y="0"/>
                      <a:pt x="1332725" y="2035"/>
                    </a:cubicBezTo>
                    <a:lnTo>
                      <a:pt x="1332725" y="256035"/>
                    </a:lnTo>
                    <a:cubicBezTo>
                      <a:pt x="968661" y="254407"/>
                      <a:pt x="631553" y="447698"/>
                      <a:pt x="449049" y="762719"/>
                    </a:cubicBezTo>
                    <a:cubicBezTo>
                      <a:pt x="266545" y="1077739"/>
                      <a:pt x="266545" y="1466331"/>
                      <a:pt x="449049" y="1781351"/>
                    </a:cubicBezTo>
                    <a:cubicBezTo>
                      <a:pt x="631553" y="2096372"/>
                      <a:pt x="968661" y="2289663"/>
                      <a:pt x="1332725" y="2288035"/>
                    </a:cubicBezTo>
                    <a:cubicBezTo>
                      <a:pt x="1696789" y="2289663"/>
                      <a:pt x="2033897" y="2096372"/>
                      <a:pt x="2216401" y="1781351"/>
                    </a:cubicBezTo>
                    <a:cubicBezTo>
                      <a:pt x="2398905" y="1466331"/>
                      <a:pt x="2398905" y="1077739"/>
                      <a:pt x="2216401" y="762719"/>
                    </a:cubicBezTo>
                    <a:cubicBezTo>
                      <a:pt x="2033897" y="447698"/>
                      <a:pt x="1696789" y="254407"/>
                      <a:pt x="1332725" y="256035"/>
                    </a:cubicBezTo>
                    <a:close/>
                  </a:path>
                </a:pathLst>
              </a:custGeom>
              <a:solidFill>
                <a:srgbClr val="D9D9D9"/>
              </a:solidFill>
            </p:spPr>
            <p:txBody>
              <a:bodyPr/>
              <a:lstStyle/>
              <a:p>
                <a:endParaRPr lang="en-US"/>
              </a:p>
            </p:txBody>
          </p:sp>
          <p:sp>
            <p:nvSpPr>
              <p:cNvPr id="20" name="Freeform 9"/>
              <p:cNvSpPr/>
              <p:nvPr/>
            </p:nvSpPr>
            <p:spPr>
              <a:xfrm>
                <a:off x="-61663" y="2605"/>
                <a:ext cx="2627267" cy="2557696"/>
              </a:xfrm>
              <a:custGeom>
                <a:avLst/>
                <a:gdLst/>
                <a:ahLst/>
                <a:cxnLst/>
                <a:rect l="l" t="t" r="r" b="b"/>
                <a:pathLst>
                  <a:path w="2627267" h="2557696">
                    <a:moveTo>
                      <a:pt x="1472774" y="5259"/>
                    </a:moveTo>
                    <a:cubicBezTo>
                      <a:pt x="2134905" y="79287"/>
                      <a:pt x="2627267" y="652409"/>
                      <a:pt x="2600649" y="1318134"/>
                    </a:cubicBezTo>
                    <a:cubicBezTo>
                      <a:pt x="2574031" y="1983858"/>
                      <a:pt x="2037482" y="2515841"/>
                      <a:pt x="1371555" y="2536768"/>
                    </a:cubicBezTo>
                    <a:cubicBezTo>
                      <a:pt x="705627" y="2557696"/>
                      <a:pt x="136734" y="2060454"/>
                      <a:pt x="68367" y="1397714"/>
                    </a:cubicBezTo>
                    <a:cubicBezTo>
                      <a:pt x="0" y="734975"/>
                      <a:pt x="455404" y="132068"/>
                      <a:pt x="1111580" y="16610"/>
                    </a:cubicBezTo>
                    <a:cubicBezTo>
                      <a:pt x="1156364" y="8523"/>
                      <a:pt x="1202052" y="25017"/>
                      <a:pt x="1231344" y="59845"/>
                    </a:cubicBezTo>
                    <a:cubicBezTo>
                      <a:pt x="1260636" y="94674"/>
                      <a:pt x="1269053" y="142513"/>
                      <a:pt x="1253409" y="185248"/>
                    </a:cubicBezTo>
                    <a:cubicBezTo>
                      <a:pt x="1237765" y="227983"/>
                      <a:pt x="1200452" y="259081"/>
                      <a:pt x="1155597" y="266767"/>
                    </a:cubicBezTo>
                    <a:cubicBezTo>
                      <a:pt x="630656" y="359133"/>
                      <a:pt x="266333" y="841459"/>
                      <a:pt x="321026" y="1371650"/>
                    </a:cubicBezTo>
                    <a:cubicBezTo>
                      <a:pt x="375720" y="1901842"/>
                      <a:pt x="830834" y="2299636"/>
                      <a:pt x="1363576" y="2282894"/>
                    </a:cubicBezTo>
                    <a:cubicBezTo>
                      <a:pt x="1896318" y="2266152"/>
                      <a:pt x="2325557" y="1840566"/>
                      <a:pt x="2346852" y="1307986"/>
                    </a:cubicBezTo>
                    <a:cubicBezTo>
                      <a:pt x="2368146" y="775407"/>
                      <a:pt x="1974257" y="316909"/>
                      <a:pt x="1444552" y="257686"/>
                    </a:cubicBezTo>
                    <a:cubicBezTo>
                      <a:pt x="1399303" y="252832"/>
                      <a:pt x="1360110" y="224138"/>
                      <a:pt x="1341814" y="182469"/>
                    </a:cubicBezTo>
                    <a:cubicBezTo>
                      <a:pt x="1323517" y="140801"/>
                      <a:pt x="1328914" y="92528"/>
                      <a:pt x="1355961" y="55929"/>
                    </a:cubicBezTo>
                    <a:cubicBezTo>
                      <a:pt x="1383008" y="19330"/>
                      <a:pt x="1427571" y="0"/>
                      <a:pt x="1472774" y="5259"/>
                    </a:cubicBezTo>
                    <a:close/>
                  </a:path>
                </a:pathLst>
              </a:custGeom>
              <a:solidFill>
                <a:srgbClr val="A6A6A6"/>
              </a:solidFill>
            </p:spPr>
            <p:txBody>
              <a:bodyPr/>
              <a:lstStyle/>
              <a:p>
                <a:endParaRPr lang="en-US"/>
              </a:p>
            </p:txBody>
          </p:sp>
        </p:grpSp>
      </p:grpSp>
      <p:sp>
        <p:nvSpPr>
          <p:cNvPr id="21" name="TextBox 20"/>
          <p:cNvSpPr txBox="1"/>
          <p:nvPr/>
        </p:nvSpPr>
        <p:spPr>
          <a:xfrm>
            <a:off x="15773400" y="6146391"/>
            <a:ext cx="387549" cy="252762"/>
          </a:xfrm>
          <a:prstGeom prst="rect">
            <a:avLst/>
          </a:prstGeom>
        </p:spPr>
        <p:txBody>
          <a:bodyPr lIns="0" tIns="0" rIns="0" bIns="0" rtlCol="0" anchor="t">
            <a:spAutoFit/>
          </a:bodyPr>
          <a:lstStyle/>
          <a:p>
            <a:pPr algn="ctr">
              <a:lnSpc>
                <a:spcPts val="2100"/>
              </a:lnSpc>
            </a:pPr>
            <a:r>
              <a:rPr lang="en-US" sz="1500" dirty="0">
                <a:latin typeface="+mj-lt"/>
              </a:rPr>
              <a:t>50%</a:t>
            </a:r>
          </a:p>
        </p:txBody>
      </p:sp>
      <p:sp>
        <p:nvSpPr>
          <p:cNvPr id="22" name="TextBox 22"/>
          <p:cNvSpPr txBox="1"/>
          <p:nvPr/>
        </p:nvSpPr>
        <p:spPr>
          <a:xfrm>
            <a:off x="15457985" y="5606769"/>
            <a:ext cx="1018378" cy="200761"/>
          </a:xfrm>
          <a:prstGeom prst="rect">
            <a:avLst/>
          </a:prstGeom>
        </p:spPr>
        <p:txBody>
          <a:bodyPr lIns="0" tIns="0" rIns="0" bIns="0" rtlCol="0" anchor="t">
            <a:spAutoFit/>
          </a:bodyPr>
          <a:lstStyle/>
          <a:p>
            <a:pPr algn="ctr">
              <a:lnSpc>
                <a:spcPts val="1650"/>
              </a:lnSpc>
            </a:pPr>
            <a:r>
              <a:rPr lang="en-US" sz="1100" dirty="0">
                <a:latin typeface="+mj-lt"/>
              </a:rPr>
              <a:t>User Interface</a:t>
            </a:r>
          </a:p>
        </p:txBody>
      </p:sp>
    </p:spTree>
    <p:extLst>
      <p:ext uri="{BB962C8B-B14F-4D97-AF65-F5344CB8AC3E}">
        <p14:creationId xmlns:p14="http://schemas.microsoft.com/office/powerpoint/2010/main" val="29218976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7501"/>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4" name="TextBox 20"/>
          <p:cNvSpPr txBox="1"/>
          <p:nvPr/>
        </p:nvSpPr>
        <p:spPr>
          <a:xfrm>
            <a:off x="363134" y="1257300"/>
            <a:ext cx="12867932" cy="528991"/>
          </a:xfrm>
          <a:prstGeom prst="rect">
            <a:avLst/>
          </a:prstGeom>
        </p:spPr>
        <p:txBody>
          <a:bodyPr wrap="square" lIns="0" tIns="0" rIns="0" bIns="0" rtlCol="0" anchor="t">
            <a:spAutoFit/>
          </a:bodyPr>
          <a:lstStyle/>
          <a:p>
            <a:pPr algn="ctr">
              <a:lnSpc>
                <a:spcPts val="2525"/>
              </a:lnSpc>
            </a:pPr>
            <a:r>
              <a:rPr lang="en-US" sz="9600" b="1" dirty="0">
                <a:latin typeface="Times New Roman" panose="02020603050405020304" charset="0"/>
                <a:cs typeface="Times New Roman" panose="02020603050405020304" charset="0"/>
              </a:rPr>
              <a:t>FLUTTER PROGRESS</a:t>
            </a:r>
          </a:p>
        </p:txBody>
      </p:sp>
      <p:sp>
        <p:nvSpPr>
          <p:cNvPr id="5" name="TextBox 11"/>
          <p:cNvSpPr txBox="1"/>
          <p:nvPr/>
        </p:nvSpPr>
        <p:spPr>
          <a:xfrm>
            <a:off x="762000" y="2704868"/>
            <a:ext cx="10972800" cy="447110"/>
          </a:xfrm>
          <a:prstGeom prst="rect">
            <a:avLst/>
          </a:prstGeom>
        </p:spPr>
        <p:txBody>
          <a:bodyPr wrap="square" lIns="0" tIns="0" rIns="0" bIns="0" rtlCol="0" anchor="t">
            <a:spAutoFit/>
          </a:bodyPr>
          <a:lstStyle/>
          <a:p>
            <a:pPr marL="777875" lvl="1" indent="-571500">
              <a:lnSpc>
                <a:spcPts val="3060"/>
              </a:lnSpc>
              <a:buFont typeface="Arial" panose="020B0604020202020204" pitchFamily="34" charset="0"/>
              <a:buChar char="•"/>
            </a:pPr>
            <a:r>
              <a:rPr lang="en-US" sz="4400" dirty="0">
                <a:latin typeface="+mj-lt"/>
              </a:rPr>
              <a:t>Functions has Already Developed</a:t>
            </a:r>
          </a:p>
        </p:txBody>
      </p:sp>
      <p:sp>
        <p:nvSpPr>
          <p:cNvPr id="8" name="TextBox 9"/>
          <p:cNvSpPr txBox="1"/>
          <p:nvPr/>
        </p:nvSpPr>
        <p:spPr>
          <a:xfrm>
            <a:off x="990600" y="4459799"/>
            <a:ext cx="9906000" cy="2585085"/>
          </a:xfrm>
          <a:prstGeom prst="rect">
            <a:avLst/>
          </a:prstGeom>
        </p:spPr>
        <p:txBody>
          <a:bodyPr wrap="square" lIns="0" tIns="0" rIns="0" bIns="0" rtlCol="0" anchor="t">
            <a:spAutoFit/>
          </a:bodyPr>
          <a:lstStyle/>
          <a:p>
            <a:pPr marL="685800" indent="-685800">
              <a:lnSpc>
                <a:spcPts val="2240"/>
              </a:lnSpc>
              <a:buFont typeface="Arial" panose="020B0604020202020204" pitchFamily="34" charset="0"/>
              <a:buChar char="•"/>
            </a:pPr>
            <a:r>
              <a:rPr lang="en-US" sz="4800" dirty="0">
                <a:latin typeface="+mj-lt"/>
              </a:rPr>
              <a:t>Login Authentication Function</a:t>
            </a:r>
          </a:p>
          <a:p>
            <a:pPr marL="685800" indent="-685800">
              <a:lnSpc>
                <a:spcPts val="2240"/>
              </a:lnSpc>
              <a:buFont typeface="Arial" panose="020B0604020202020204" pitchFamily="34" charset="0"/>
              <a:buChar char="•"/>
            </a:pPr>
            <a:endParaRPr lang="en-US" sz="4800" dirty="0">
              <a:latin typeface="+mj-lt"/>
            </a:endParaRPr>
          </a:p>
          <a:p>
            <a:pPr marL="685800" indent="-685800">
              <a:lnSpc>
                <a:spcPts val="2240"/>
              </a:lnSpc>
              <a:buFont typeface="Arial" panose="020B0604020202020204" pitchFamily="34" charset="0"/>
              <a:buChar char="•"/>
            </a:pPr>
            <a:endParaRPr lang="en-US" sz="4800" dirty="0">
              <a:cs typeface="+mn-lt"/>
            </a:endParaRPr>
          </a:p>
          <a:p>
            <a:pPr marL="0" lvl="1" indent="0" algn="l">
              <a:lnSpc>
                <a:spcPts val="2240"/>
              </a:lnSpc>
              <a:buFont typeface="Arial" panose="020B0604020202020204" pitchFamily="34" charset="0"/>
              <a:buNone/>
            </a:pPr>
            <a:r>
              <a:rPr lang="en-US" sz="4800" dirty="0">
                <a:cs typeface="+mn-lt"/>
                <a:sym typeface="+mn-ea"/>
              </a:rPr>
              <a:t> And store the initial data we need</a:t>
            </a:r>
          </a:p>
          <a:p>
            <a:pPr marL="0" lvl="1" indent="-685800" algn="l">
              <a:lnSpc>
                <a:spcPts val="2240"/>
              </a:lnSpc>
              <a:buFont typeface="Arial" panose="020B0604020202020204" pitchFamily="34" charset="0"/>
              <a:buChar char="•"/>
            </a:pPr>
            <a:endParaRPr lang="en-US" sz="4800" dirty="0">
              <a:cs typeface="+mn-lt"/>
              <a:sym typeface="+mn-ea"/>
            </a:endParaRPr>
          </a:p>
          <a:p>
            <a:pPr marL="0" lvl="1" indent="0" algn="l">
              <a:lnSpc>
                <a:spcPts val="2240"/>
              </a:lnSpc>
              <a:buFont typeface="Arial" panose="020B0604020202020204" pitchFamily="34" charset="0"/>
              <a:buNone/>
            </a:pPr>
            <a:r>
              <a:rPr lang="en-US" sz="4800" dirty="0">
                <a:cs typeface="+mn-lt"/>
                <a:sym typeface="+mn-ea"/>
              </a:rPr>
              <a:t> from users like Email, Password ,type </a:t>
            </a:r>
          </a:p>
          <a:p>
            <a:pPr marL="0" lvl="1" indent="0" algn="l">
              <a:lnSpc>
                <a:spcPts val="2240"/>
              </a:lnSpc>
              <a:buFont typeface="Arial" panose="020B0604020202020204" pitchFamily="34" charset="0"/>
              <a:buNone/>
            </a:pPr>
            <a:endParaRPr lang="en-US" sz="4800" dirty="0">
              <a:cs typeface="+mn-lt"/>
              <a:sym typeface="+mn-ea"/>
            </a:endParaRPr>
          </a:p>
          <a:p>
            <a:pPr marL="0" lvl="1" indent="0" algn="l">
              <a:lnSpc>
                <a:spcPts val="2240"/>
              </a:lnSpc>
              <a:buFont typeface="Arial" panose="020B0604020202020204" pitchFamily="34" charset="0"/>
              <a:buNone/>
            </a:pPr>
            <a:r>
              <a:rPr lang="en-US" sz="4800" dirty="0">
                <a:cs typeface="+mn-lt"/>
                <a:sym typeface="+mn-ea"/>
              </a:rPr>
              <a:t>  and age</a:t>
            </a:r>
            <a:endParaRPr lang="en-US" sz="4800" dirty="0">
              <a:cs typeface="+mn-lt"/>
            </a:endParaRPr>
          </a:p>
          <a:p>
            <a:pPr marL="685800" indent="-685800" algn="l">
              <a:lnSpc>
                <a:spcPts val="2240"/>
              </a:lnSpc>
              <a:buFont typeface="Arial" panose="020B0604020202020204" pitchFamily="34" charset="0"/>
              <a:buChar char="•"/>
            </a:pPr>
            <a:endParaRPr lang="en-US" sz="4800" dirty="0">
              <a:cs typeface="+mn-lt"/>
            </a:endParaRPr>
          </a:p>
        </p:txBody>
      </p:sp>
    </p:spTree>
    <p:extLst>
      <p:ext uri="{BB962C8B-B14F-4D97-AF65-F5344CB8AC3E}">
        <p14:creationId xmlns:p14="http://schemas.microsoft.com/office/powerpoint/2010/main" val="384925849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 name="TextBox 20"/>
          <p:cNvSpPr txBox="1"/>
          <p:nvPr/>
        </p:nvSpPr>
        <p:spPr>
          <a:xfrm>
            <a:off x="150228" y="127632"/>
            <a:ext cx="13413372" cy="1329595"/>
          </a:xfrm>
          <a:prstGeom prst="rect">
            <a:avLst/>
          </a:prstGeom>
        </p:spPr>
        <p:txBody>
          <a:bodyPr wrap="square" lIns="0" tIns="0" rIns="0" bIns="0" rtlCol="0" anchor="t">
            <a:spAutoFit/>
          </a:bodyPr>
          <a:lstStyle/>
          <a:p>
            <a:pPr>
              <a:lnSpc>
                <a:spcPct val="90000"/>
              </a:lnSpc>
              <a:spcBef>
                <a:spcPct val="0"/>
              </a:spcBef>
              <a:spcAft>
                <a:spcPts val="600"/>
              </a:spcAft>
            </a:pPr>
            <a:r>
              <a:rPr lang="en-US" sz="9600" kern="100" dirty="0">
                <a:solidFill>
                  <a:srgbClr val="002060"/>
                </a:solidFill>
                <a:effectLst/>
                <a:latin typeface="Times New Roman" panose="02020603050405020304" pitchFamily="18" charset="0"/>
                <a:ea typeface="Times New Roman" panose="02020603050405020304" pitchFamily="18" charset="0"/>
              </a:rPr>
              <a:t>Splash screen:</a:t>
            </a:r>
            <a:endParaRPr lang="en-US" sz="9600" b="1" kern="1200" spc="-70" baseline="0" dirty="0">
              <a:latin typeface="Times New Roman" panose="02020603050405020304" charset="0"/>
              <a:ea typeface="+mj-ea"/>
              <a:cs typeface="Times New Roman" panose="02020603050405020304" charset="0"/>
            </a:endParaRPr>
          </a:p>
        </p:txBody>
      </p:sp>
      <p:sp>
        <p:nvSpPr>
          <p:cNvPr id="4" name="TextBox 10"/>
          <p:cNvSpPr txBox="1"/>
          <p:nvPr/>
        </p:nvSpPr>
        <p:spPr>
          <a:xfrm>
            <a:off x="150495" y="3162300"/>
            <a:ext cx="8153400" cy="4659248"/>
          </a:xfrm>
          <a:prstGeom prst="rect">
            <a:avLst/>
          </a:prstGeom>
        </p:spPr>
        <p:txBody>
          <a:bodyPr vert="horz" lIns="91440" tIns="45720" rIns="91440" bIns="45720" rtlCol="0">
            <a:normAutofit/>
          </a:bodyPr>
          <a:lstStyle/>
          <a:p>
            <a:pPr marL="0" marR="0" indent="-6350">
              <a:lnSpc>
                <a:spcPct val="107000"/>
              </a:lnSpc>
              <a:spcBef>
                <a:spcPts val="0"/>
              </a:spcBef>
              <a:spcAft>
                <a:spcPts val="755"/>
              </a:spcAft>
            </a:pPr>
            <a:r>
              <a:rPr lang="en-US" sz="1800" kern="100" dirty="0">
                <a:solidFill>
                  <a:srgbClr val="002060"/>
                </a:solidFill>
                <a:effectLst/>
                <a:latin typeface="Times New Roman" panose="02020603050405020304" pitchFamily="18" charset="0"/>
                <a:ea typeface="Times New Roman" panose="02020603050405020304" pitchFamily="18" charset="0"/>
              </a:rPr>
              <a:t> </a:t>
            </a:r>
            <a:endParaRPr lang="en-US" sz="3600" kern="100" dirty="0">
              <a:solidFill>
                <a:srgbClr val="000000"/>
              </a:solidFill>
              <a:effectLst/>
              <a:latin typeface="Calibri" panose="020F0502020204030204" pitchFamily="34" charset="0"/>
              <a:ea typeface="Calibri" panose="020F0502020204030204" pitchFamily="34" charset="0"/>
            </a:endParaRPr>
          </a:p>
          <a:p>
            <a:pPr marL="565150" marR="549910" indent="-571500" algn="just">
              <a:lnSpc>
                <a:spcPct val="110000"/>
              </a:lnSpc>
              <a:spcBef>
                <a:spcPts val="0"/>
              </a:spcBef>
              <a:spcAft>
                <a:spcPts val="0"/>
              </a:spcAft>
              <a:buFont typeface="Arial" panose="020B0604020202020204" pitchFamily="34" charset="0"/>
              <a:buChar char="•"/>
            </a:pPr>
            <a:r>
              <a:rPr lang="en-US" sz="4000" b="1" kern="100" dirty="0">
                <a:solidFill>
                  <a:srgbClr val="000000"/>
                </a:solidFill>
                <a:effectLst/>
                <a:ea typeface="Times New Roman" panose="02020603050405020304" pitchFamily="18" charset="0"/>
              </a:rPr>
              <a:t>Inaugural pages are three pages In</a:t>
            </a:r>
            <a:r>
              <a:rPr lang="ar-EG" sz="4000" b="1" kern="100" dirty="0">
                <a:solidFill>
                  <a:srgbClr val="000000"/>
                </a:solidFill>
                <a:effectLst/>
                <a:ea typeface="Times New Roman" panose="02020603050405020304" pitchFamily="18" charset="0"/>
              </a:rPr>
              <a:t> </a:t>
            </a:r>
            <a:r>
              <a:rPr lang="en-US" sz="4000" b="1" kern="100" dirty="0">
                <a:solidFill>
                  <a:srgbClr val="000000"/>
                </a:solidFill>
                <a:effectLst/>
                <a:ea typeface="Times New Roman" panose="02020603050405020304" pitchFamily="18" charset="0"/>
              </a:rPr>
              <a:t>these opening pages we present small details about the program we offer</a:t>
            </a:r>
            <a:r>
              <a:rPr lang="ar-EG" sz="4000" b="1" kern="100" dirty="0">
                <a:solidFill>
                  <a:srgbClr val="000000"/>
                </a:solidFill>
                <a:effectLst/>
                <a:ea typeface="Times New Roman" panose="02020603050405020304" pitchFamily="18" charset="0"/>
              </a:rPr>
              <a:t>.</a:t>
            </a:r>
            <a:endParaRPr lang="en-US" sz="4000" b="1" kern="100" dirty="0">
              <a:solidFill>
                <a:srgbClr val="000000"/>
              </a:solidFill>
              <a:effectLst/>
              <a:ea typeface="Calibri" panose="020F0502020204030204" pitchFamily="34" charset="0"/>
            </a:endParaRPr>
          </a:p>
        </p:txBody>
      </p:sp>
      <p:pic>
        <p:nvPicPr>
          <p:cNvPr id="3" name="Picture 2" descr="A person riding a camel in front of pyramids&#10;&#10;Description automatically generated">
            <a:extLst>
              <a:ext uri="{FF2B5EF4-FFF2-40B4-BE49-F238E27FC236}">
                <a16:creationId xmlns:a16="http://schemas.microsoft.com/office/drawing/2014/main" id="{A0CFA067-5A4E-CB04-3860-F05F4D77899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87324" y="342901"/>
            <a:ext cx="2824163" cy="56506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A sand clock in the sand&#10;&#10;Description automatically generated">
            <a:extLst>
              <a:ext uri="{FF2B5EF4-FFF2-40B4-BE49-F238E27FC236}">
                <a16:creationId xmlns:a16="http://schemas.microsoft.com/office/drawing/2014/main" id="{E70BC10B-BF53-D039-B15B-03C4B973181D}"/>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039528" y="4410598"/>
            <a:ext cx="2804522" cy="56239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a:extLst>
              <a:ext uri="{FF2B5EF4-FFF2-40B4-BE49-F238E27FC236}">
                <a16:creationId xmlns:a16="http://schemas.microsoft.com/office/drawing/2014/main" id="{7E6C5AD9-0A6A-7ECF-AB18-044251F2413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5256794" y="255588"/>
            <a:ext cx="2648853" cy="573797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399508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 name="TextBox 20"/>
          <p:cNvSpPr txBox="1"/>
          <p:nvPr/>
        </p:nvSpPr>
        <p:spPr>
          <a:xfrm>
            <a:off x="150228" y="127632"/>
            <a:ext cx="12867932" cy="2659190"/>
          </a:xfrm>
          <a:prstGeom prst="rect">
            <a:avLst/>
          </a:prstGeom>
        </p:spPr>
        <p:txBody>
          <a:bodyPr wrap="square" lIns="0" tIns="0" rIns="0" bIns="0" rtlCol="0" anchor="t">
            <a:spAutoFit/>
          </a:bodyPr>
          <a:lstStyle/>
          <a:p>
            <a:pPr>
              <a:lnSpc>
                <a:spcPct val="90000"/>
              </a:lnSpc>
              <a:spcBef>
                <a:spcPct val="0"/>
              </a:spcBef>
              <a:spcAft>
                <a:spcPts val="600"/>
              </a:spcAft>
            </a:pPr>
            <a:r>
              <a:rPr lang="en-US" sz="9600" b="1" kern="1200" spc="-70" baseline="0" dirty="0">
                <a:latin typeface="Times New Roman" panose="02020603050405020304" charset="0"/>
                <a:ea typeface="+mj-ea"/>
                <a:cs typeface="Times New Roman" panose="02020603050405020304" charset="0"/>
              </a:rPr>
              <a:t>Login Authentication Function Description</a:t>
            </a:r>
          </a:p>
        </p:txBody>
      </p:sp>
      <p:sp>
        <p:nvSpPr>
          <p:cNvPr id="3" name="TextBox 10"/>
          <p:cNvSpPr txBox="1"/>
          <p:nvPr/>
        </p:nvSpPr>
        <p:spPr>
          <a:xfrm>
            <a:off x="838200" y="3231045"/>
            <a:ext cx="11734800" cy="5180802"/>
          </a:xfrm>
          <a:prstGeom prst="rect">
            <a:avLst/>
          </a:prstGeom>
        </p:spPr>
        <p:txBody>
          <a:bodyPr vert="horz" lIns="91440" tIns="45720" rIns="91440" bIns="45720" rtlCol="0">
            <a:normAutofit/>
          </a:bodyPr>
          <a:lstStyle/>
          <a:p>
            <a:pPr marL="342900" indent="-342900">
              <a:lnSpc>
                <a:spcPct val="90000"/>
              </a:lnSpc>
              <a:spcBef>
                <a:spcPts val="1000"/>
              </a:spcBef>
              <a:buClr>
                <a:schemeClr val="accent2"/>
              </a:buClr>
              <a:buFont typeface="Courier New" panose="02070309020205020404" pitchFamily="49" charset="0"/>
              <a:buChar char="o"/>
            </a:pPr>
            <a:r>
              <a:rPr lang="en-US" sz="4000" b="1" kern="1200" spc="-9" dirty="0">
                <a:latin typeface="+mn-lt"/>
                <a:ea typeface="+mn-ea"/>
                <a:cs typeface="+mn-cs"/>
              </a:rPr>
              <a:t>Getting From the users email and password.</a:t>
            </a:r>
          </a:p>
          <a:p>
            <a:pPr marL="342900" indent="-342900">
              <a:lnSpc>
                <a:spcPct val="90000"/>
              </a:lnSpc>
              <a:spcBef>
                <a:spcPts val="1000"/>
              </a:spcBef>
              <a:buClr>
                <a:schemeClr val="accent2"/>
              </a:buClr>
              <a:buFont typeface="Courier New" panose="02070309020205020404" pitchFamily="49" charset="0"/>
              <a:buChar char="o"/>
            </a:pPr>
            <a:r>
              <a:rPr lang="en-US" sz="4000" b="1" kern="1200" spc="-9" dirty="0">
                <a:latin typeface="+mn-lt"/>
                <a:ea typeface="+mn-ea"/>
                <a:cs typeface="+mn-cs"/>
              </a:rPr>
              <a:t>Check if it is valid or not and catch any type of errors and handling it. </a:t>
            </a:r>
          </a:p>
          <a:p>
            <a:pPr marL="342900" indent="-342900">
              <a:lnSpc>
                <a:spcPct val="90000"/>
              </a:lnSpc>
              <a:spcBef>
                <a:spcPts val="1000"/>
              </a:spcBef>
              <a:buClr>
                <a:schemeClr val="accent2"/>
              </a:buClr>
              <a:buFont typeface="Courier New" panose="02070309020205020404" pitchFamily="49" charset="0"/>
              <a:buChar char="o"/>
            </a:pPr>
            <a:r>
              <a:rPr lang="en-US" sz="4000" b="1" kern="1200" spc="-9" dirty="0">
                <a:latin typeface="+mn-lt"/>
                <a:ea typeface="+mn-ea"/>
                <a:cs typeface="+mn-cs"/>
              </a:rPr>
              <a:t>Firebase Authentication.</a:t>
            </a:r>
          </a:p>
          <a:p>
            <a:pPr marL="342900" indent="-342900">
              <a:lnSpc>
                <a:spcPct val="90000"/>
              </a:lnSpc>
              <a:spcBef>
                <a:spcPts val="1000"/>
              </a:spcBef>
              <a:buClr>
                <a:schemeClr val="accent2"/>
              </a:buClr>
              <a:buFont typeface="Courier New" panose="02070309020205020404" pitchFamily="49" charset="0"/>
              <a:buChar char="o"/>
            </a:pPr>
            <a:r>
              <a:rPr lang="en-US" sz="4000" b="1" kern="1200" spc="-9" dirty="0">
                <a:latin typeface="+mn-lt"/>
                <a:ea typeface="+mn-ea"/>
                <a:cs typeface="+mn-cs"/>
              </a:rPr>
              <a:t>Based on that response the user interface changes.</a:t>
            </a:r>
          </a:p>
          <a:p>
            <a:pPr marL="342900" indent="-342900">
              <a:lnSpc>
                <a:spcPct val="90000"/>
              </a:lnSpc>
              <a:spcBef>
                <a:spcPts val="1000"/>
              </a:spcBef>
              <a:buClr>
                <a:schemeClr val="accent2"/>
              </a:buClr>
              <a:buFont typeface="Courier New" panose="02070309020205020404" pitchFamily="49" charset="0"/>
              <a:buChar char="o"/>
            </a:pPr>
            <a:r>
              <a:rPr lang="en-US" sz="4000" b="1" kern="1200" spc="-9" dirty="0">
                <a:latin typeface="+mn-lt"/>
                <a:ea typeface="+mn-ea"/>
                <a:cs typeface="+mn-cs"/>
              </a:rPr>
              <a:t>Google Authentication.</a:t>
            </a:r>
          </a:p>
        </p:txBody>
      </p:sp>
      <p:pic>
        <p:nvPicPr>
          <p:cNvPr id="5" name="Picture 4" descr="A screenshot of a login&#10;&#10;Description automatically generated">
            <a:extLst>
              <a:ext uri="{FF2B5EF4-FFF2-40B4-BE49-F238E27FC236}">
                <a16:creationId xmlns:a16="http://schemas.microsoft.com/office/drawing/2014/main" id="{41FA37E1-88A9-2940-85F5-8C06355B239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567611" y="113595"/>
            <a:ext cx="4653301" cy="1008578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7191093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4570167" cy="15636637"/>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3276600" y="365635"/>
            <a:ext cx="12057353" cy="1634615"/>
          </a:xfrm>
          <a:prstGeom prst="rect">
            <a:avLst/>
          </a:prstGeom>
        </p:spPr>
        <p:txBody>
          <a:bodyPr lIns="0" tIns="0" rIns="0" bIns="0" rtlCol="0" anchor="t">
            <a:spAutoFit/>
          </a:bodyPr>
          <a:lstStyle/>
          <a:p>
            <a:pPr algn="ctr">
              <a:lnSpc>
                <a:spcPts val="13950"/>
              </a:lnSpc>
            </a:pPr>
            <a:r>
              <a:rPr lang="en-US" sz="8800" spc="990" dirty="0">
                <a:solidFill>
                  <a:schemeClr val="bg1">
                    <a:lumMod val="85000"/>
                  </a:schemeClr>
                </a:solidFill>
                <a:latin typeface="Oswald Bold" panose="00000800000000000000"/>
              </a:rPr>
              <a:t>INTRODUCTION</a:t>
            </a:r>
          </a:p>
        </p:txBody>
      </p:sp>
      <p:sp>
        <p:nvSpPr>
          <p:cNvPr id="4" name="Freeform 4"/>
          <p:cNvSpPr/>
          <p:nvPr/>
        </p:nvSpPr>
        <p:spPr>
          <a:xfrm>
            <a:off x="15333953" y="-3848278"/>
            <a:ext cx="14223799"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txBody>
          <a:bodyPr/>
          <a:lstStyle/>
          <a:p>
            <a:endParaRPr lang="en-US"/>
          </a:p>
        </p:txBody>
      </p:sp>
      <p:sp>
        <p:nvSpPr>
          <p:cNvPr id="5" name="TextBox 5"/>
          <p:cNvSpPr txBox="1"/>
          <p:nvPr/>
        </p:nvSpPr>
        <p:spPr>
          <a:xfrm>
            <a:off x="1447800" y="2384624"/>
            <a:ext cx="13297535" cy="7181453"/>
          </a:xfrm>
          <a:prstGeom prst="rect">
            <a:avLst/>
          </a:prstGeom>
        </p:spPr>
        <p:txBody>
          <a:bodyPr wrap="square" lIns="0" tIns="0" rIns="0" bIns="0" rtlCol="0" anchor="t">
            <a:spAutoFit/>
          </a:bodyPr>
          <a:lstStyle/>
          <a:p>
            <a:pPr algn="l">
              <a:lnSpc>
                <a:spcPts val="4000"/>
              </a:lnSpc>
            </a:pPr>
            <a:endParaRPr lang="en-US" sz="3600" spc="284" dirty="0">
              <a:solidFill>
                <a:schemeClr val="bg1"/>
              </a:solidFill>
              <a:latin typeface="Calibri" panose="020F0502020204030204" charset="0"/>
              <a:cs typeface="Calibri" panose="020F0502020204030204" charset="0"/>
            </a:endParaRPr>
          </a:p>
          <a:p>
            <a:pPr algn="just">
              <a:lnSpc>
                <a:spcPts val="4000"/>
              </a:lnSpc>
            </a:pPr>
            <a:r>
              <a:rPr lang="en-US" sz="4000" dirty="0">
                <a:solidFill>
                  <a:schemeClr val="bg1"/>
                </a:solidFill>
              </a:rPr>
              <a:t>This project introduces a new way to explore Egypt by integrating a digital platform with web and mobile applications, an AI-powered </a:t>
            </a:r>
            <a:r>
              <a:rPr lang="en-US" sz="4000" dirty="0" smtClean="0">
                <a:solidFill>
                  <a:schemeClr val="bg1"/>
                </a:solidFill>
              </a:rPr>
              <a:t>Chabot, </a:t>
            </a:r>
            <a:r>
              <a:rPr lang="en-US" sz="4000" dirty="0">
                <a:solidFill>
                  <a:schemeClr val="bg1"/>
                </a:solidFill>
              </a:rPr>
              <a:t>and a custom recommendation engine. It features an intuitive UI/UX design that simplifies the travel planning process and enhances the discovery of Egypt’s cultural and historical treasures. The platform aims to be user-friendly, offering immediate personalized support via a </a:t>
            </a:r>
            <a:r>
              <a:rPr lang="en-US" sz="4000" dirty="0" smtClean="0">
                <a:solidFill>
                  <a:schemeClr val="bg1"/>
                </a:solidFill>
              </a:rPr>
              <a:t>Chabot </a:t>
            </a:r>
            <a:r>
              <a:rPr lang="en-US" sz="4000" dirty="0">
                <a:solidFill>
                  <a:schemeClr val="bg1"/>
                </a:solidFill>
              </a:rPr>
              <a:t>utilizing advanced natural language processing and tailored travel suggestions through its recommendation system. This initiative not only seeks to make travel planning more intuitive and enjoyable but also aims to elevate Egypt’s tourism industry and draw international attention to its attractions through cutting-edge technology and thoughtful design.</a:t>
            </a:r>
            <a:endParaRPr lang="en-US" sz="4000" spc="284" dirty="0">
              <a:solidFill>
                <a:schemeClr val="bg1"/>
              </a:solidFill>
              <a:latin typeface="Calibri" panose="020F0502020204030204" charset="0"/>
              <a:cs typeface="Calibri" panose="020F0502020204030204" charset="0"/>
            </a:endParaRP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 name="TextBox 20"/>
          <p:cNvSpPr txBox="1"/>
          <p:nvPr/>
        </p:nvSpPr>
        <p:spPr>
          <a:xfrm>
            <a:off x="150228" y="127632"/>
            <a:ext cx="13413372" cy="2659190"/>
          </a:xfrm>
          <a:prstGeom prst="rect">
            <a:avLst/>
          </a:prstGeom>
        </p:spPr>
        <p:txBody>
          <a:bodyPr wrap="square" lIns="0" tIns="0" rIns="0" bIns="0" rtlCol="0" anchor="t">
            <a:spAutoFit/>
          </a:bodyPr>
          <a:lstStyle/>
          <a:p>
            <a:pPr>
              <a:lnSpc>
                <a:spcPct val="90000"/>
              </a:lnSpc>
              <a:spcBef>
                <a:spcPct val="0"/>
              </a:spcBef>
              <a:spcAft>
                <a:spcPts val="600"/>
              </a:spcAft>
            </a:pPr>
            <a:r>
              <a:rPr lang="en-US" sz="9600" b="1" dirty="0">
                <a:effectLst/>
                <a:latin typeface="Times New Roman" panose="02020603050405020304" pitchFamily="18" charset="0"/>
                <a:ea typeface="Times New Roman" panose="02020603050405020304" pitchFamily="18" charset="0"/>
              </a:rPr>
              <a:t>Forgetting Password</a:t>
            </a:r>
            <a:r>
              <a:rPr lang="en-US" sz="9600" b="1" kern="1200" spc="-70" baseline="0" dirty="0">
                <a:latin typeface="Times New Roman" panose="02020603050405020304" charset="0"/>
                <a:ea typeface="+mj-ea"/>
                <a:cs typeface="Times New Roman" panose="02020603050405020304" charset="0"/>
              </a:rPr>
              <a:t> Function Description</a:t>
            </a:r>
          </a:p>
        </p:txBody>
      </p:sp>
      <p:sp>
        <p:nvSpPr>
          <p:cNvPr id="4" name="TextBox 10"/>
          <p:cNvSpPr txBox="1"/>
          <p:nvPr/>
        </p:nvSpPr>
        <p:spPr>
          <a:xfrm>
            <a:off x="150495" y="3162300"/>
            <a:ext cx="8153400" cy="4659248"/>
          </a:xfrm>
          <a:prstGeom prst="rect">
            <a:avLst/>
          </a:prstGeom>
        </p:spPr>
        <p:txBody>
          <a:bodyPr vert="horz" lIns="91440" tIns="45720" rIns="91440" bIns="45720" rtlCol="0">
            <a:normAutofit/>
          </a:bodyPr>
          <a:lstStyle/>
          <a:p>
            <a:pPr marL="342900" indent="-342900">
              <a:lnSpc>
                <a:spcPct val="90000"/>
              </a:lnSpc>
              <a:spcBef>
                <a:spcPts val="1000"/>
              </a:spcBef>
              <a:buClr>
                <a:schemeClr val="accent2"/>
              </a:buClr>
              <a:buFont typeface="Courier New" panose="02070309020205020404" pitchFamily="49" charset="0"/>
              <a:buChar char="o"/>
            </a:pPr>
            <a:r>
              <a:rPr lang="en-US" sz="4000" b="1" dirty="0"/>
              <a:t>If the user is unable to log in because he forgot the password, his attacker can set it through this page by typing in his Gmail.</a:t>
            </a:r>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endParaRPr lang="en-US" sz="4000" b="1" spc="-9" dirty="0"/>
          </a:p>
        </p:txBody>
      </p:sp>
      <p:pic>
        <p:nvPicPr>
          <p:cNvPr id="3" name="Picture 2" descr="A key in a keyhole">
            <a:extLst>
              <a:ext uri="{FF2B5EF4-FFF2-40B4-BE49-F238E27FC236}">
                <a16:creationId xmlns:a16="http://schemas.microsoft.com/office/drawing/2014/main" id="{85393691-A3ED-08A2-2CF3-E47C920C00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94895" y="106533"/>
            <a:ext cx="5793105" cy="1014887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259777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 name="TextBox 20"/>
          <p:cNvSpPr txBox="1"/>
          <p:nvPr/>
        </p:nvSpPr>
        <p:spPr>
          <a:xfrm>
            <a:off x="150228" y="127632"/>
            <a:ext cx="13413372" cy="2659190"/>
          </a:xfrm>
          <a:prstGeom prst="rect">
            <a:avLst/>
          </a:prstGeom>
        </p:spPr>
        <p:txBody>
          <a:bodyPr wrap="square" lIns="0" tIns="0" rIns="0" bIns="0" rtlCol="0" anchor="t">
            <a:spAutoFit/>
          </a:bodyPr>
          <a:lstStyle/>
          <a:p>
            <a:pPr>
              <a:lnSpc>
                <a:spcPct val="90000"/>
              </a:lnSpc>
              <a:spcBef>
                <a:spcPct val="0"/>
              </a:spcBef>
              <a:spcAft>
                <a:spcPts val="600"/>
              </a:spcAft>
            </a:pPr>
            <a:r>
              <a:rPr lang="en-US" sz="9600" b="1" kern="1200" spc="-70" baseline="0" dirty="0">
                <a:latin typeface="Times New Roman" panose="02020603050405020304" charset="0"/>
                <a:ea typeface="+mj-ea"/>
                <a:cs typeface="Times New Roman" panose="02020603050405020304" charset="0"/>
              </a:rPr>
              <a:t>sign up Function Description</a:t>
            </a:r>
          </a:p>
        </p:txBody>
      </p:sp>
      <p:sp>
        <p:nvSpPr>
          <p:cNvPr id="4" name="TextBox 10"/>
          <p:cNvSpPr txBox="1"/>
          <p:nvPr/>
        </p:nvSpPr>
        <p:spPr>
          <a:xfrm>
            <a:off x="150495" y="3162300"/>
            <a:ext cx="8153400" cy="4659248"/>
          </a:xfrm>
          <a:prstGeom prst="rect">
            <a:avLst/>
          </a:prstGeom>
        </p:spPr>
        <p:txBody>
          <a:bodyPr vert="horz" lIns="91440" tIns="45720" rIns="91440" bIns="45720" rtlCol="0">
            <a:normAutofit fontScale="92500" lnSpcReduction="20000"/>
          </a:bodyPr>
          <a:lstStyle/>
          <a:p>
            <a:pPr marL="342900" indent="-342900">
              <a:lnSpc>
                <a:spcPct val="90000"/>
              </a:lnSpc>
              <a:spcBef>
                <a:spcPts val="1000"/>
              </a:spcBef>
              <a:buClr>
                <a:schemeClr val="accent2"/>
              </a:buClr>
              <a:buFont typeface="Courier New" panose="02070309020205020404" pitchFamily="49" charset="0"/>
              <a:buChar char="o"/>
            </a:pPr>
            <a:r>
              <a:rPr lang="en-US" sz="4000" b="1" dirty="0"/>
              <a:t>We ask from the user basic required data.</a:t>
            </a:r>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r>
              <a:rPr lang="en-US" sz="4000" b="1" dirty="0"/>
              <a:t>Like Username, phone number , gender and Birth date.</a:t>
            </a:r>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r>
              <a:rPr lang="en-US" sz="4000" b="1" dirty="0"/>
              <a:t>Then send this information to fire store Before that chick, its valid data or not</a:t>
            </a:r>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endParaRPr lang="en-US" sz="4000" b="1" spc="-9" dirty="0"/>
          </a:p>
        </p:txBody>
      </p:sp>
      <p:pic>
        <p:nvPicPr>
          <p:cNvPr id="5" name="Picture 4" descr="A screenshot of a phone&#10;&#10;Description automatically generated"/>
          <p:cNvPicPr>
            <a:picLocks noChangeAspect="1"/>
          </p:cNvPicPr>
          <p:nvPr/>
        </p:nvPicPr>
        <p:blipFill rotWithShape="1">
          <a:blip r:embed="rId3"/>
          <a:srcRect l="2821" t="5939" r="4582" b="3152"/>
          <a:stretch>
            <a:fillRect/>
          </a:stretch>
        </p:blipFill>
        <p:spPr>
          <a:xfrm>
            <a:off x="8998585" y="20955"/>
            <a:ext cx="4477385" cy="10138410"/>
          </a:xfrm>
          <a:prstGeom prst="rect">
            <a:avLst/>
          </a:prstGeom>
          <a:noFill/>
        </p:spPr>
      </p:pic>
      <p:pic>
        <p:nvPicPr>
          <p:cNvPr id="6" name="Picture 5" descr="A screenshot of a phone"/>
          <p:cNvPicPr>
            <a:picLocks noChangeAspect="1"/>
          </p:cNvPicPr>
          <p:nvPr/>
        </p:nvPicPr>
        <p:blipFill rotWithShape="1">
          <a:blip r:embed="rId4">
            <a:extLst>
              <a:ext uri="{28A0092B-C50C-407E-A947-70E740481C1C}">
                <a14:useLocalDpi xmlns:a14="http://schemas.microsoft.com/office/drawing/2010/main" val="0"/>
              </a:ext>
            </a:extLst>
          </a:blip>
          <a:srcRect l="5104" t="4653" r="6106" b="12753"/>
          <a:stretch>
            <a:fillRect/>
          </a:stretch>
        </p:blipFill>
        <p:spPr>
          <a:xfrm>
            <a:off x="13638530" y="127635"/>
            <a:ext cx="4628515" cy="10031730"/>
          </a:xfrm>
          <a:prstGeom prst="rect">
            <a:avLst/>
          </a:prstGeom>
        </p:spPr>
      </p:pic>
    </p:spTree>
    <p:extLst>
      <p:ext uri="{BB962C8B-B14F-4D97-AF65-F5344CB8AC3E}">
        <p14:creationId xmlns:p14="http://schemas.microsoft.com/office/powerpoint/2010/main" val="347766161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 name="TextBox 20"/>
          <p:cNvSpPr txBox="1"/>
          <p:nvPr/>
        </p:nvSpPr>
        <p:spPr>
          <a:xfrm>
            <a:off x="735514" y="342901"/>
            <a:ext cx="10300602" cy="1329595"/>
          </a:xfrm>
          <a:prstGeom prst="rect">
            <a:avLst/>
          </a:prstGeom>
        </p:spPr>
        <p:txBody>
          <a:bodyPr wrap="square" lIns="0" tIns="0" rIns="0" bIns="0" rtlCol="0" anchor="t">
            <a:spAutoFit/>
          </a:bodyPr>
          <a:lstStyle/>
          <a:p>
            <a:pPr>
              <a:lnSpc>
                <a:spcPct val="90000"/>
              </a:lnSpc>
              <a:spcBef>
                <a:spcPct val="0"/>
              </a:spcBef>
              <a:spcAft>
                <a:spcPts val="600"/>
              </a:spcAft>
            </a:pPr>
            <a:r>
              <a:rPr lang="en-US" sz="9600" b="1" u="none" strike="noStrike" kern="100"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Home Screen</a:t>
            </a:r>
            <a:r>
              <a:rPr lang="en-US" sz="9600" b="1" dirty="0">
                <a:effectLst/>
                <a:latin typeface="Times New Roman" panose="02020603050405020304" pitchFamily="18" charset="0"/>
                <a:ea typeface="Times New Roman" panose="02020603050405020304" pitchFamily="18" charset="0"/>
              </a:rPr>
              <a:t> Page</a:t>
            </a:r>
            <a:r>
              <a:rPr lang="ar-EG" sz="9600" b="1" dirty="0">
                <a:effectLst/>
                <a:latin typeface="Times New Roman" panose="02020603050405020304" pitchFamily="18" charset="0"/>
                <a:ea typeface="Times New Roman" panose="02020603050405020304" pitchFamily="18" charset="0"/>
              </a:rPr>
              <a:t>:</a:t>
            </a:r>
            <a:r>
              <a:rPr lang="en-US" sz="9600" b="1" u="none" strike="noStrike" kern="100"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p>
        </p:txBody>
      </p:sp>
      <p:sp>
        <p:nvSpPr>
          <p:cNvPr id="4" name="TextBox 10"/>
          <p:cNvSpPr txBox="1"/>
          <p:nvPr/>
        </p:nvSpPr>
        <p:spPr>
          <a:xfrm>
            <a:off x="735514" y="2476500"/>
            <a:ext cx="9399086" cy="5497448"/>
          </a:xfrm>
          <a:prstGeom prst="rect">
            <a:avLst/>
          </a:prstGeom>
        </p:spPr>
        <p:txBody>
          <a:bodyPr vert="horz" lIns="91440" tIns="45720" rIns="91440" bIns="45720" rtlCol="0">
            <a:normAutofit/>
          </a:bodyPr>
          <a:lstStyle/>
          <a:p>
            <a:pPr marL="342900" indent="-342900">
              <a:lnSpc>
                <a:spcPct val="90000"/>
              </a:lnSpc>
              <a:spcBef>
                <a:spcPts val="1000"/>
              </a:spcBef>
              <a:buClr>
                <a:schemeClr val="accent2"/>
              </a:buClr>
              <a:buFont typeface="Courier New" panose="02070309020205020404" pitchFamily="49" charset="0"/>
              <a:buChar char="o"/>
            </a:pPr>
            <a:r>
              <a:rPr lang="en-US" sz="4000" b="1" dirty="0"/>
              <a:t>Through this page, we display all the services that we provide, such as</a:t>
            </a:r>
            <a:r>
              <a:rPr lang="ar-EG" sz="4000" b="1" dirty="0"/>
              <a:t>:</a:t>
            </a:r>
            <a:endParaRPr lang="en-US" sz="4000" b="1" dirty="0"/>
          </a:p>
          <a:p>
            <a:pPr>
              <a:lnSpc>
                <a:spcPct val="90000"/>
              </a:lnSpc>
              <a:spcBef>
                <a:spcPts val="1000"/>
              </a:spcBef>
              <a:buClr>
                <a:schemeClr val="accent2"/>
              </a:buClr>
            </a:pPr>
            <a:r>
              <a:rPr lang="en-US" sz="4000" b="1" dirty="0"/>
              <a:t> -packages</a:t>
            </a:r>
            <a:r>
              <a:rPr lang="ar-EG" sz="4000" b="1" dirty="0"/>
              <a:t>.</a:t>
            </a:r>
          </a:p>
          <a:p>
            <a:pPr>
              <a:lnSpc>
                <a:spcPct val="90000"/>
              </a:lnSpc>
              <a:spcBef>
                <a:spcPts val="1000"/>
              </a:spcBef>
              <a:buClr>
                <a:schemeClr val="accent2"/>
              </a:buClr>
            </a:pPr>
            <a:r>
              <a:rPr lang="ar-EG" sz="4000" b="1" dirty="0"/>
              <a:t>- </a:t>
            </a:r>
            <a:r>
              <a:rPr lang="en-US" sz="4000" b="1" dirty="0"/>
              <a:t>Hotels</a:t>
            </a:r>
            <a:r>
              <a:rPr lang="ar-EG" sz="4000" b="1" dirty="0"/>
              <a:t>.</a:t>
            </a:r>
          </a:p>
          <a:p>
            <a:pPr>
              <a:lnSpc>
                <a:spcPct val="90000"/>
              </a:lnSpc>
              <a:spcBef>
                <a:spcPts val="1000"/>
              </a:spcBef>
              <a:buClr>
                <a:schemeClr val="accent2"/>
              </a:buClr>
            </a:pPr>
            <a:r>
              <a:rPr lang="en-US" sz="4000" b="1" dirty="0"/>
              <a:t> </a:t>
            </a:r>
            <a:r>
              <a:rPr lang="ar-EG" sz="4000" b="1" dirty="0"/>
              <a:t>-</a:t>
            </a:r>
            <a:r>
              <a:rPr lang="en-US" sz="4000" b="1" dirty="0"/>
              <a:t>tourist places, and transportation.</a:t>
            </a:r>
            <a:endParaRPr lang="ar-EG" sz="4000" b="1" dirty="0"/>
          </a:p>
          <a:p>
            <a:pPr marL="571500" indent="-571500">
              <a:lnSpc>
                <a:spcPct val="90000"/>
              </a:lnSpc>
              <a:spcBef>
                <a:spcPts val="1000"/>
              </a:spcBef>
              <a:buClr>
                <a:schemeClr val="accent2"/>
              </a:buClr>
              <a:buFont typeface="Courier New" panose="02070309020205020404" pitchFamily="49" charset="0"/>
              <a:buChar char="o"/>
            </a:pPr>
            <a:r>
              <a:rPr lang="en-US" sz="4000" b="1" dirty="0"/>
              <a:t>At the bottom is the bar for navigating between the home page, the chatbot page, and the profile page</a:t>
            </a:r>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endParaRPr lang="en-US" sz="4000" b="1" spc="-9" dirty="0"/>
          </a:p>
        </p:txBody>
      </p:sp>
      <p:pic>
        <p:nvPicPr>
          <p:cNvPr id="3" name="Picture 2">
            <a:extLst>
              <a:ext uri="{FF2B5EF4-FFF2-40B4-BE49-F238E27FC236}">
                <a16:creationId xmlns:a16="http://schemas.microsoft.com/office/drawing/2014/main" id="{BEAD2CC2-E18A-5B3B-7583-842FF67661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67126" y="63817"/>
            <a:ext cx="6158878" cy="1015936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2489210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 name="TextBox 20"/>
          <p:cNvSpPr txBox="1"/>
          <p:nvPr/>
        </p:nvSpPr>
        <p:spPr>
          <a:xfrm>
            <a:off x="150228" y="127632"/>
            <a:ext cx="13413372" cy="1329595"/>
          </a:xfrm>
          <a:prstGeom prst="rect">
            <a:avLst/>
          </a:prstGeom>
        </p:spPr>
        <p:txBody>
          <a:bodyPr wrap="square" lIns="0" tIns="0" rIns="0" bIns="0" rtlCol="0" anchor="t">
            <a:spAutoFit/>
          </a:bodyPr>
          <a:lstStyle/>
          <a:p>
            <a:pPr>
              <a:lnSpc>
                <a:spcPct val="90000"/>
              </a:lnSpc>
              <a:spcBef>
                <a:spcPct val="0"/>
              </a:spcBef>
              <a:spcAft>
                <a:spcPts val="600"/>
              </a:spcAft>
            </a:pPr>
            <a:r>
              <a:rPr lang="en-US" sz="9600" dirty="0">
                <a:effectLst/>
                <a:latin typeface="Times New Roman" panose="02020603050405020304" pitchFamily="18" charset="0"/>
                <a:ea typeface="Times New Roman" panose="02020603050405020304" pitchFamily="18" charset="0"/>
              </a:rPr>
              <a:t>Packages Page</a:t>
            </a:r>
            <a:r>
              <a:rPr lang="ar-EG" sz="9600" dirty="0">
                <a:effectLst/>
                <a:latin typeface="Times New Roman" panose="02020603050405020304" pitchFamily="18" charset="0"/>
                <a:ea typeface="Times New Roman" panose="02020603050405020304" pitchFamily="18" charset="0"/>
              </a:rPr>
              <a:t> :</a:t>
            </a:r>
            <a:endParaRPr lang="en-US" sz="9600" b="1" kern="1200" spc="-70" baseline="0" dirty="0">
              <a:latin typeface="Times New Roman" panose="02020603050405020304" charset="0"/>
              <a:ea typeface="+mj-ea"/>
              <a:cs typeface="Times New Roman" panose="02020603050405020304" charset="0"/>
            </a:endParaRPr>
          </a:p>
        </p:txBody>
      </p:sp>
      <p:sp>
        <p:nvSpPr>
          <p:cNvPr id="4" name="TextBox 10"/>
          <p:cNvSpPr txBox="1"/>
          <p:nvPr/>
        </p:nvSpPr>
        <p:spPr>
          <a:xfrm>
            <a:off x="150495" y="3162300"/>
            <a:ext cx="8153400" cy="4659248"/>
          </a:xfrm>
          <a:prstGeom prst="rect">
            <a:avLst/>
          </a:prstGeom>
        </p:spPr>
        <p:txBody>
          <a:bodyPr vert="horz" lIns="91440" tIns="45720" rIns="91440" bIns="45720" rtlCol="0">
            <a:normAutofit/>
          </a:bodyPr>
          <a:lstStyle/>
          <a:p>
            <a:pPr marL="342900" indent="-342900">
              <a:lnSpc>
                <a:spcPct val="90000"/>
              </a:lnSpc>
              <a:spcBef>
                <a:spcPts val="1000"/>
              </a:spcBef>
              <a:buClr>
                <a:schemeClr val="accent2"/>
              </a:buClr>
              <a:buFont typeface="Courier New" panose="02070309020205020404" pitchFamily="49" charset="0"/>
              <a:buChar char="o"/>
            </a:pPr>
            <a:r>
              <a:rPr lang="en-US" sz="4000" b="1" dirty="0"/>
              <a:t>On this page, we display a group of packages, and each package has a specific section, each section contains 10 hotels and 10 tourist places</a:t>
            </a:r>
            <a:r>
              <a:rPr lang="ar-EG" sz="4000" b="1" dirty="0"/>
              <a:t>.</a:t>
            </a:r>
          </a:p>
          <a:p>
            <a:pPr marL="342900" indent="-342900">
              <a:lnSpc>
                <a:spcPct val="90000"/>
              </a:lnSpc>
              <a:spcBef>
                <a:spcPts val="1000"/>
              </a:spcBef>
              <a:buClr>
                <a:schemeClr val="accent2"/>
              </a:buClr>
              <a:buFont typeface="Courier New" panose="02070309020205020404" pitchFamily="49" charset="0"/>
              <a:buChar char="o"/>
            </a:pPr>
            <a:r>
              <a:rPr lang="en-US" sz="4000" b="1" dirty="0"/>
              <a:t>we will display this on the next page.</a:t>
            </a:r>
          </a:p>
          <a:p>
            <a:pPr marL="342900" indent="-342900">
              <a:lnSpc>
                <a:spcPct val="90000"/>
              </a:lnSpc>
              <a:spcBef>
                <a:spcPts val="1000"/>
              </a:spcBef>
              <a:buClr>
                <a:schemeClr val="accent2"/>
              </a:buClr>
              <a:buFont typeface="Courier New" panose="02070309020205020404" pitchFamily="49" charset="0"/>
              <a:buChar char="o"/>
            </a:pPr>
            <a:endParaRPr lang="en-US" sz="4000" b="1" spc="-9" dirty="0"/>
          </a:p>
        </p:txBody>
      </p:sp>
      <p:pic>
        <p:nvPicPr>
          <p:cNvPr id="3" name="Picture 2">
            <a:extLst>
              <a:ext uri="{FF2B5EF4-FFF2-40B4-BE49-F238E27FC236}">
                <a16:creationId xmlns:a16="http://schemas.microsoft.com/office/drawing/2014/main" id="{7AE5CCC4-1052-9B10-DE73-EBF12AC9468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270306" y="56332"/>
            <a:ext cx="6021705" cy="1026475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0819641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 name="TextBox 20"/>
          <p:cNvSpPr txBox="1"/>
          <p:nvPr/>
        </p:nvSpPr>
        <p:spPr>
          <a:xfrm>
            <a:off x="150228" y="127632"/>
            <a:ext cx="13413372" cy="1329595"/>
          </a:xfrm>
          <a:prstGeom prst="rect">
            <a:avLst/>
          </a:prstGeom>
        </p:spPr>
        <p:txBody>
          <a:bodyPr wrap="square" lIns="0" tIns="0" rIns="0" bIns="0" rtlCol="0" anchor="t">
            <a:spAutoFit/>
          </a:bodyPr>
          <a:lstStyle/>
          <a:p>
            <a:pPr>
              <a:lnSpc>
                <a:spcPct val="90000"/>
              </a:lnSpc>
              <a:spcBef>
                <a:spcPct val="0"/>
              </a:spcBef>
              <a:spcAft>
                <a:spcPts val="600"/>
              </a:spcAft>
            </a:pPr>
            <a:r>
              <a:rPr lang="en-US" sz="9600" dirty="0">
                <a:effectLst/>
                <a:latin typeface="Times New Roman" panose="02020603050405020304" pitchFamily="18" charset="0"/>
                <a:ea typeface="Times New Roman" panose="02020603050405020304" pitchFamily="18" charset="0"/>
              </a:rPr>
              <a:t>Packages </a:t>
            </a:r>
            <a:r>
              <a:rPr lang="en-US" sz="9600" dirty="0">
                <a:latin typeface="Times New Roman" panose="02020603050405020304" pitchFamily="18" charset="0"/>
                <a:ea typeface="Times New Roman" panose="02020603050405020304" pitchFamily="18" charset="0"/>
              </a:rPr>
              <a:t>Details </a:t>
            </a:r>
            <a:r>
              <a:rPr lang="en-US" sz="9600" dirty="0">
                <a:effectLst/>
                <a:latin typeface="Times New Roman" panose="02020603050405020304" pitchFamily="18" charset="0"/>
                <a:ea typeface="Times New Roman" panose="02020603050405020304" pitchFamily="18" charset="0"/>
              </a:rPr>
              <a:t>Page</a:t>
            </a:r>
            <a:r>
              <a:rPr lang="ar-EG" sz="9600" dirty="0">
                <a:effectLst/>
                <a:latin typeface="Times New Roman" panose="02020603050405020304" pitchFamily="18" charset="0"/>
                <a:ea typeface="Times New Roman" panose="02020603050405020304" pitchFamily="18" charset="0"/>
              </a:rPr>
              <a:t> :</a:t>
            </a:r>
            <a:endParaRPr lang="en-US" sz="9600" b="1" kern="1200" spc="-70" baseline="0" dirty="0">
              <a:latin typeface="Times New Roman" panose="02020603050405020304" charset="0"/>
              <a:ea typeface="+mj-ea"/>
              <a:cs typeface="Times New Roman" panose="02020603050405020304" charset="0"/>
            </a:endParaRPr>
          </a:p>
        </p:txBody>
      </p:sp>
      <p:pic>
        <p:nvPicPr>
          <p:cNvPr id="5" name="Picture 4">
            <a:extLst>
              <a:ext uri="{FF2B5EF4-FFF2-40B4-BE49-F238E27FC236}">
                <a16:creationId xmlns:a16="http://schemas.microsoft.com/office/drawing/2014/main" id="{03CD25A8-9013-EBBA-73AB-8CCFDEE232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1249" y="2400300"/>
            <a:ext cx="4254797" cy="723252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descr="A screenshot of a cell phone">
            <a:extLst>
              <a:ext uri="{FF2B5EF4-FFF2-40B4-BE49-F238E27FC236}">
                <a16:creationId xmlns:a16="http://schemas.microsoft.com/office/drawing/2014/main" id="{3C034ACB-53B9-569D-4A9C-43EA7327D0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09170" y="2213229"/>
            <a:ext cx="4480142" cy="760666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238321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 name="TextBox 20"/>
          <p:cNvSpPr txBox="1"/>
          <p:nvPr/>
        </p:nvSpPr>
        <p:spPr>
          <a:xfrm>
            <a:off x="150228" y="127632"/>
            <a:ext cx="13413372" cy="1329595"/>
          </a:xfrm>
          <a:prstGeom prst="rect">
            <a:avLst/>
          </a:prstGeom>
        </p:spPr>
        <p:txBody>
          <a:bodyPr wrap="square" lIns="0" tIns="0" rIns="0" bIns="0" rtlCol="0" anchor="t">
            <a:spAutoFit/>
          </a:bodyPr>
          <a:lstStyle/>
          <a:p>
            <a:pPr>
              <a:lnSpc>
                <a:spcPct val="90000"/>
              </a:lnSpc>
              <a:spcBef>
                <a:spcPct val="0"/>
              </a:spcBef>
              <a:spcAft>
                <a:spcPts val="600"/>
              </a:spcAft>
            </a:pPr>
            <a:r>
              <a:rPr lang="en-US" sz="9600" b="1" dirty="0">
                <a:effectLst/>
                <a:latin typeface="Times New Roman" panose="02020603050405020304" pitchFamily="18" charset="0"/>
                <a:ea typeface="Times New Roman" panose="02020603050405020304" pitchFamily="18" charset="0"/>
              </a:rPr>
              <a:t>Hotels and Places</a:t>
            </a:r>
            <a:r>
              <a:rPr lang="en-US" sz="9600" dirty="0">
                <a:effectLst/>
                <a:latin typeface="Times New Roman" panose="02020603050405020304" pitchFamily="18" charset="0"/>
                <a:ea typeface="Times New Roman" panose="02020603050405020304" pitchFamily="18" charset="0"/>
              </a:rPr>
              <a:t> </a:t>
            </a:r>
            <a:r>
              <a:rPr lang="en-US" sz="9600" b="1" dirty="0">
                <a:latin typeface="Times New Roman" panose="02020603050405020304" pitchFamily="18" charset="0"/>
                <a:ea typeface="Times New Roman" panose="02020603050405020304" pitchFamily="18" charset="0"/>
              </a:rPr>
              <a:t>Page</a:t>
            </a:r>
            <a:r>
              <a:rPr lang="ar-EG" sz="9600" b="1" dirty="0">
                <a:latin typeface="Times New Roman" panose="02020603050405020304" pitchFamily="18" charset="0"/>
                <a:ea typeface="Times New Roman" panose="02020603050405020304" pitchFamily="18" charset="0"/>
              </a:rPr>
              <a:t>:</a:t>
            </a:r>
            <a:endParaRPr lang="en-US" sz="9600" b="1" kern="1200" spc="-70" baseline="0" dirty="0">
              <a:latin typeface="Times New Roman" panose="02020603050405020304" charset="0"/>
              <a:ea typeface="+mj-ea"/>
              <a:cs typeface="Times New Roman" panose="02020603050405020304" charset="0"/>
            </a:endParaRPr>
          </a:p>
        </p:txBody>
      </p:sp>
      <p:sp>
        <p:nvSpPr>
          <p:cNvPr id="4" name="TextBox 10"/>
          <p:cNvSpPr txBox="1"/>
          <p:nvPr/>
        </p:nvSpPr>
        <p:spPr>
          <a:xfrm>
            <a:off x="150495" y="3162300"/>
            <a:ext cx="8153400" cy="4659248"/>
          </a:xfrm>
          <a:prstGeom prst="rect">
            <a:avLst/>
          </a:prstGeom>
        </p:spPr>
        <p:txBody>
          <a:bodyPr vert="horz" lIns="91440" tIns="45720" rIns="91440" bIns="45720" rtlCol="0">
            <a:normAutofit/>
          </a:bodyPr>
          <a:lstStyle/>
          <a:p>
            <a:pPr marL="342900" indent="-342900">
              <a:lnSpc>
                <a:spcPct val="90000"/>
              </a:lnSpc>
              <a:spcBef>
                <a:spcPts val="1000"/>
              </a:spcBef>
              <a:buClr>
                <a:schemeClr val="accent2"/>
              </a:buClr>
              <a:buFont typeface="Courier New" panose="02070309020205020404" pitchFamily="49" charset="0"/>
              <a:buChar char="o"/>
            </a:pPr>
            <a:r>
              <a:rPr lang="en-US" sz="4000" b="1" dirty="0"/>
              <a:t>On these pages we display the most highly rated hotels and places.</a:t>
            </a:r>
          </a:p>
          <a:p>
            <a:pPr marL="342900" indent="-342900">
              <a:lnSpc>
                <a:spcPct val="90000"/>
              </a:lnSpc>
              <a:spcBef>
                <a:spcPts val="1000"/>
              </a:spcBef>
              <a:buClr>
                <a:schemeClr val="accent2"/>
              </a:buClr>
              <a:buFont typeface="Courier New" panose="02070309020205020404" pitchFamily="49" charset="0"/>
              <a:buChar char="o"/>
            </a:pPr>
            <a:r>
              <a:rPr lang="en-US" sz="4000" b="1" dirty="0"/>
              <a:t>Each section contains 60 hotels and 60 tourist places.</a:t>
            </a:r>
          </a:p>
          <a:p>
            <a:pPr marL="342900" indent="-342900">
              <a:lnSpc>
                <a:spcPct val="90000"/>
              </a:lnSpc>
              <a:spcBef>
                <a:spcPts val="1000"/>
              </a:spcBef>
              <a:buClr>
                <a:schemeClr val="accent2"/>
              </a:buClr>
              <a:buFont typeface="Courier New" panose="02070309020205020404" pitchFamily="49" charset="0"/>
              <a:buChar char="o"/>
            </a:pPr>
            <a:r>
              <a:rPr lang="en-US" sz="4000" b="1" dirty="0"/>
              <a:t>When selecting one of the cards, we can see more details.</a:t>
            </a:r>
          </a:p>
          <a:p>
            <a:pPr marL="342900" indent="-342900">
              <a:lnSpc>
                <a:spcPct val="90000"/>
              </a:lnSpc>
              <a:spcBef>
                <a:spcPts val="1000"/>
              </a:spcBef>
              <a:buClr>
                <a:schemeClr val="accent2"/>
              </a:buClr>
              <a:buFont typeface="Courier New" panose="02070309020205020404" pitchFamily="49" charset="0"/>
              <a:buChar char="o"/>
            </a:pPr>
            <a:endParaRPr lang="en-US" sz="4000" b="1" spc="-9" dirty="0"/>
          </a:p>
        </p:txBody>
      </p:sp>
      <p:pic>
        <p:nvPicPr>
          <p:cNvPr id="3" name="Picture 2">
            <a:extLst>
              <a:ext uri="{FF2B5EF4-FFF2-40B4-BE49-F238E27FC236}">
                <a16:creationId xmlns:a16="http://schemas.microsoft.com/office/drawing/2014/main" id="{A123CD22-FDDE-5341-2F3D-33ADE88F6268}"/>
              </a:ext>
            </a:extLst>
          </p:cNvPr>
          <p:cNvPicPr>
            <a:picLocks noChangeAspect="1"/>
          </p:cNvPicPr>
          <p:nvPr/>
        </p:nvPicPr>
        <p:blipFill rotWithShape="1">
          <a:blip r:embed="rId3">
            <a:extLst>
              <a:ext uri="{28A0092B-C50C-407E-A947-70E740481C1C}">
                <a14:useLocalDpi xmlns:a14="http://schemas.microsoft.com/office/drawing/2010/main" val="0"/>
              </a:ext>
            </a:extLst>
          </a:blip>
          <a:srcRect t="1876"/>
          <a:stretch/>
        </p:blipFill>
        <p:spPr bwMode="auto">
          <a:xfrm>
            <a:off x="9881698" y="3533532"/>
            <a:ext cx="4047808" cy="66258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0DDB77B0-B1C8-977E-648A-D6C65ABD0B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66839" y="127632"/>
            <a:ext cx="4178687" cy="662812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9421154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 name="TextBox 20"/>
          <p:cNvSpPr txBox="1"/>
          <p:nvPr/>
        </p:nvSpPr>
        <p:spPr>
          <a:xfrm>
            <a:off x="951414" y="463025"/>
            <a:ext cx="16385172" cy="1329595"/>
          </a:xfrm>
          <a:prstGeom prst="rect">
            <a:avLst/>
          </a:prstGeom>
        </p:spPr>
        <p:txBody>
          <a:bodyPr wrap="square" lIns="0" tIns="0" rIns="0" bIns="0" rtlCol="0" anchor="t">
            <a:spAutoFit/>
          </a:bodyPr>
          <a:lstStyle/>
          <a:p>
            <a:pPr>
              <a:lnSpc>
                <a:spcPct val="90000"/>
              </a:lnSpc>
              <a:spcBef>
                <a:spcPct val="0"/>
              </a:spcBef>
              <a:spcAft>
                <a:spcPts val="600"/>
              </a:spcAft>
            </a:pPr>
            <a:r>
              <a:rPr lang="en-US" sz="9600" b="1" kern="1200" spc="-70" baseline="0" dirty="0">
                <a:latin typeface="Times New Roman" panose="02020603050405020304" charset="0"/>
                <a:ea typeface="+mj-ea"/>
                <a:cs typeface="Times New Roman" panose="02020603050405020304" charset="0"/>
              </a:rPr>
              <a:t>Details about places and hotels</a:t>
            </a:r>
          </a:p>
        </p:txBody>
      </p:sp>
      <p:pic>
        <p:nvPicPr>
          <p:cNvPr id="3" name="Picture 2">
            <a:extLst>
              <a:ext uri="{FF2B5EF4-FFF2-40B4-BE49-F238E27FC236}">
                <a16:creationId xmlns:a16="http://schemas.microsoft.com/office/drawing/2014/main" id="{7B2630CB-CE9E-F4C4-7BC2-CC645E7ED8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2786822"/>
            <a:ext cx="3690024" cy="624611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A map of a city">
            <a:extLst>
              <a:ext uri="{FF2B5EF4-FFF2-40B4-BE49-F238E27FC236}">
                <a16:creationId xmlns:a16="http://schemas.microsoft.com/office/drawing/2014/main" id="{77141B7E-880C-7F9F-6AEA-8E74058619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8996" y="2660583"/>
            <a:ext cx="3830712" cy="64985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descr="Screens screenshot of a yoga retreat&#10;&#10;Description automatically generated">
            <a:extLst>
              <a:ext uri="{FF2B5EF4-FFF2-40B4-BE49-F238E27FC236}">
                <a16:creationId xmlns:a16="http://schemas.microsoft.com/office/drawing/2014/main" id="{0C3FC5F8-E607-7CE7-4DD7-3DE3CC7D1B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09538" y="2649720"/>
            <a:ext cx="3901360" cy="650945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descr="A map of a city&#10;&#10;Description automatically generated">
            <a:extLst>
              <a:ext uri="{FF2B5EF4-FFF2-40B4-BE49-F238E27FC236}">
                <a16:creationId xmlns:a16="http://schemas.microsoft.com/office/drawing/2014/main" id="{C82210D1-8423-A7FB-B223-68E3F24B344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983537" y="2660583"/>
            <a:ext cx="3832044" cy="64985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4821616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9" name="TextBox 20">
            <a:extLst>
              <a:ext uri="{FF2B5EF4-FFF2-40B4-BE49-F238E27FC236}">
                <a16:creationId xmlns:a16="http://schemas.microsoft.com/office/drawing/2014/main" id="{EA3A8A21-50BB-78E9-BF8A-AE55874D3519}"/>
              </a:ext>
            </a:extLst>
          </p:cNvPr>
          <p:cNvSpPr txBox="1"/>
          <p:nvPr/>
        </p:nvSpPr>
        <p:spPr>
          <a:xfrm>
            <a:off x="283642" y="1368005"/>
            <a:ext cx="11508372" cy="5318379"/>
          </a:xfrm>
          <a:prstGeom prst="rect">
            <a:avLst/>
          </a:prstGeom>
        </p:spPr>
        <p:txBody>
          <a:bodyPr wrap="square" lIns="0" tIns="0" rIns="0" bIns="0" rtlCol="0" anchor="t">
            <a:spAutoFit/>
          </a:bodyPr>
          <a:lstStyle/>
          <a:p>
            <a:pPr>
              <a:lnSpc>
                <a:spcPct val="90000"/>
              </a:lnSpc>
              <a:spcBef>
                <a:spcPct val="0"/>
              </a:spcBef>
              <a:spcAft>
                <a:spcPts val="600"/>
              </a:spcAft>
            </a:pPr>
            <a:r>
              <a:rPr lang="en-US" sz="9600" dirty="0">
                <a:effectLst/>
                <a:latin typeface="Times New Roman" panose="02020603050405020304" pitchFamily="18" charset="0"/>
                <a:ea typeface="Times New Roman" panose="02020603050405020304" pitchFamily="18" charset="0"/>
              </a:rPr>
              <a:t>Show the most commonly used and easiest means of transportation</a:t>
            </a:r>
            <a:endParaRPr lang="en-US" sz="9600" b="1" kern="1200" spc="-70" baseline="0" dirty="0">
              <a:latin typeface="Times New Roman" panose="02020603050405020304" charset="0"/>
              <a:ea typeface="+mj-ea"/>
              <a:cs typeface="Times New Roman" panose="02020603050405020304" charset="0"/>
            </a:endParaRPr>
          </a:p>
        </p:txBody>
      </p:sp>
      <p:pic>
        <p:nvPicPr>
          <p:cNvPr id="2" name="Picture 1" descr="A collage of images of a train and a bus&#10;&#10;Description automatically generated">
            <a:extLst>
              <a:ext uri="{FF2B5EF4-FFF2-40B4-BE49-F238E27FC236}">
                <a16:creationId xmlns:a16="http://schemas.microsoft.com/office/drawing/2014/main" id="{C1DF28DE-75A3-47A9-26F9-DA2350947077}"/>
              </a:ext>
            </a:extLst>
          </p:cNvPr>
          <p:cNvPicPr>
            <a:picLocks noChangeAspect="1"/>
          </p:cNvPicPr>
          <p:nvPr/>
        </p:nvPicPr>
        <p:blipFill>
          <a:blip r:embed="rId3"/>
          <a:stretch>
            <a:fillRect/>
          </a:stretch>
        </p:blipFill>
        <p:spPr>
          <a:xfrm>
            <a:off x="12250173" y="107581"/>
            <a:ext cx="5887332" cy="1019345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8834550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 name="TextBox 20"/>
          <p:cNvSpPr txBox="1"/>
          <p:nvPr/>
        </p:nvSpPr>
        <p:spPr>
          <a:xfrm>
            <a:off x="150228" y="127632"/>
            <a:ext cx="13413372" cy="1329595"/>
          </a:xfrm>
          <a:prstGeom prst="rect">
            <a:avLst/>
          </a:prstGeom>
        </p:spPr>
        <p:txBody>
          <a:bodyPr wrap="square" lIns="0" tIns="0" rIns="0" bIns="0" rtlCol="0" anchor="t">
            <a:spAutoFit/>
          </a:bodyPr>
          <a:lstStyle/>
          <a:p>
            <a:pPr>
              <a:lnSpc>
                <a:spcPct val="90000"/>
              </a:lnSpc>
              <a:spcBef>
                <a:spcPct val="0"/>
              </a:spcBef>
              <a:spcAft>
                <a:spcPts val="600"/>
              </a:spcAft>
            </a:pPr>
            <a:r>
              <a:rPr lang="en-US" sz="9600" b="1" kern="1200" spc="-70" baseline="0" dirty="0">
                <a:latin typeface="Times New Roman" panose="02020603050405020304" charset="0"/>
                <a:ea typeface="+mj-ea"/>
                <a:cs typeface="Times New Roman" panose="02020603050405020304" charset="0"/>
              </a:rPr>
              <a:t>Transportation</a:t>
            </a:r>
            <a:r>
              <a:rPr lang="ar-EG" sz="9600" b="1" kern="1200" spc="-70" baseline="0" dirty="0">
                <a:latin typeface="Times New Roman" panose="02020603050405020304" charset="0"/>
                <a:ea typeface="+mj-ea"/>
                <a:cs typeface="Times New Roman" panose="02020603050405020304" charset="0"/>
              </a:rPr>
              <a:t>:</a:t>
            </a:r>
            <a:endParaRPr lang="en-US" sz="9600" b="1" kern="1200" spc="-70" baseline="0" dirty="0">
              <a:latin typeface="Times New Roman" panose="02020603050405020304" charset="0"/>
              <a:ea typeface="+mj-ea"/>
              <a:cs typeface="Times New Roman" panose="02020603050405020304" charset="0"/>
            </a:endParaRPr>
          </a:p>
        </p:txBody>
      </p:sp>
      <p:sp>
        <p:nvSpPr>
          <p:cNvPr id="4" name="TextBox 10"/>
          <p:cNvSpPr txBox="1"/>
          <p:nvPr/>
        </p:nvSpPr>
        <p:spPr>
          <a:xfrm>
            <a:off x="150495" y="3162300"/>
            <a:ext cx="8153400" cy="4659248"/>
          </a:xfrm>
          <a:prstGeom prst="rect">
            <a:avLst/>
          </a:prstGeom>
        </p:spPr>
        <p:txBody>
          <a:bodyPr vert="horz" lIns="91440" tIns="45720" rIns="91440" bIns="45720" rtlCol="0">
            <a:normAutofit/>
          </a:bodyPr>
          <a:lstStyle/>
          <a:p>
            <a:pPr marL="342900" indent="-342900">
              <a:lnSpc>
                <a:spcPct val="90000"/>
              </a:lnSpc>
              <a:spcBef>
                <a:spcPts val="1000"/>
              </a:spcBef>
              <a:buClr>
                <a:schemeClr val="accent2"/>
              </a:buClr>
              <a:buFont typeface="Courier New" panose="02070309020205020404" pitchFamily="49" charset="0"/>
              <a:buChar char="o"/>
            </a:pPr>
            <a:r>
              <a:rPr lang="en-US" sz="4000" b="1" dirty="0"/>
              <a:t>On these pages, choose your metro card:</a:t>
            </a:r>
          </a:p>
          <a:p>
            <a:pPr marL="342900" indent="-342900">
              <a:lnSpc>
                <a:spcPct val="90000"/>
              </a:lnSpc>
              <a:spcBef>
                <a:spcPts val="1000"/>
              </a:spcBef>
              <a:buClr>
                <a:schemeClr val="accent2"/>
              </a:buClr>
              <a:buFont typeface="Courier New" panose="02070309020205020404" pitchFamily="49" charset="0"/>
              <a:buChar char="o"/>
            </a:pPr>
            <a:r>
              <a:rPr lang="en-US" sz="4000" b="1" dirty="0"/>
              <a:t>Through it we can know some details about it and know the ticket prices.</a:t>
            </a:r>
          </a:p>
          <a:p>
            <a:pPr marL="342900" indent="-342900">
              <a:lnSpc>
                <a:spcPct val="90000"/>
              </a:lnSpc>
              <a:spcBef>
                <a:spcPts val="1000"/>
              </a:spcBef>
              <a:buClr>
                <a:schemeClr val="accent2"/>
              </a:buClr>
              <a:buFont typeface="Courier New" panose="02070309020205020404" pitchFamily="49" charset="0"/>
              <a:buChar char="o"/>
            </a:pPr>
            <a:r>
              <a:rPr lang="en-US" sz="4000" b="1" dirty="0"/>
              <a:t>Find the nearest station relative to the user's location.</a:t>
            </a:r>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endParaRPr lang="en-US" sz="4000" b="1" spc="-9" dirty="0"/>
          </a:p>
        </p:txBody>
      </p:sp>
      <p:pic>
        <p:nvPicPr>
          <p:cNvPr id="3" name="Picture 2" descr="A screenshot of a cell phone&#10;&#10;Description automatically generated">
            <a:extLst>
              <a:ext uri="{FF2B5EF4-FFF2-40B4-BE49-F238E27FC236}">
                <a16:creationId xmlns:a16="http://schemas.microsoft.com/office/drawing/2014/main" id="{911B14DC-FB79-2A7E-29A1-0BA42B2944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8331" y="26068"/>
            <a:ext cx="4723845" cy="81757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A map of a city with red points">
            <a:extLst>
              <a:ext uri="{FF2B5EF4-FFF2-40B4-BE49-F238E27FC236}">
                <a16:creationId xmlns:a16="http://schemas.microsoft.com/office/drawing/2014/main" id="{E24F3B79-CB87-E65A-9BF7-575C5798C4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28542" y="2984500"/>
            <a:ext cx="4259458" cy="7302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78869110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8"/>
          <p:cNvSpPr/>
          <p:nvPr/>
        </p:nvSpPr>
        <p:spPr>
          <a:xfrm rot="10800000">
            <a:off x="0" y="6664326"/>
            <a:ext cx="13215024" cy="3495041"/>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stretch>
              <a:fillRect/>
            </a:stretch>
          </a:blipFill>
        </p:spPr>
        <p:txBody>
          <a:bodyPr/>
          <a:lstStyle/>
          <a:p>
            <a:endParaRPr lang="en-US" dirty="0"/>
          </a:p>
        </p:txBody>
      </p:sp>
      <p:sp>
        <p:nvSpPr>
          <p:cNvPr id="19" name="Freeform 19"/>
          <p:cNvSpPr/>
          <p:nvPr/>
        </p:nvSpPr>
        <p:spPr>
          <a:xfrm rot="5400000">
            <a:off x="10942453" y="2964048"/>
            <a:ext cx="9816466" cy="4574172"/>
          </a:xfrm>
          <a:custGeom>
            <a:avLst/>
            <a:gdLst/>
            <a:ahLst/>
            <a:cxnLst/>
            <a:rect l="l" t="t" r="r" b="b"/>
            <a:pathLst>
              <a:path w="7032580" h="7216267">
                <a:moveTo>
                  <a:pt x="0" y="0"/>
                </a:moveTo>
                <a:lnTo>
                  <a:pt x="7032580" y="0"/>
                </a:lnTo>
                <a:lnTo>
                  <a:pt x="7032580" y="7216267"/>
                </a:lnTo>
                <a:lnTo>
                  <a:pt x="0" y="7216267"/>
                </a:lnTo>
                <a:lnTo>
                  <a:pt x="0" y="0"/>
                </a:lnTo>
                <a:close/>
              </a:path>
            </a:pathLst>
          </a:custGeom>
          <a:blipFill>
            <a:blip r:embed="rId2"/>
            <a:stretch>
              <a:fillRect/>
            </a:stretch>
          </a:blipFill>
        </p:spPr>
        <p:txBody>
          <a:bodyPr/>
          <a:lstStyle/>
          <a:p>
            <a:endParaRPr lang="en-US"/>
          </a:p>
        </p:txBody>
      </p:sp>
      <p:sp>
        <p:nvSpPr>
          <p:cNvPr id="2" name="TextBox 20"/>
          <p:cNvSpPr txBox="1"/>
          <p:nvPr/>
        </p:nvSpPr>
        <p:spPr>
          <a:xfrm>
            <a:off x="150228" y="127632"/>
            <a:ext cx="13413372" cy="1329595"/>
          </a:xfrm>
          <a:prstGeom prst="rect">
            <a:avLst/>
          </a:prstGeom>
        </p:spPr>
        <p:txBody>
          <a:bodyPr wrap="square" lIns="0" tIns="0" rIns="0" bIns="0" rtlCol="0" anchor="t">
            <a:spAutoFit/>
          </a:bodyPr>
          <a:lstStyle/>
          <a:p>
            <a:pPr>
              <a:lnSpc>
                <a:spcPct val="90000"/>
              </a:lnSpc>
              <a:spcBef>
                <a:spcPct val="0"/>
              </a:spcBef>
              <a:spcAft>
                <a:spcPts val="600"/>
              </a:spcAft>
            </a:pPr>
            <a:r>
              <a:rPr lang="en-US" sz="9600" b="1" spc="-70" dirty="0">
                <a:latin typeface="Times New Roman" panose="02020603050405020304" charset="0"/>
                <a:ea typeface="+mj-ea"/>
                <a:cs typeface="Times New Roman" panose="02020603050405020304" charset="0"/>
              </a:rPr>
              <a:t>Chatting</a:t>
            </a:r>
            <a:r>
              <a:rPr lang="ar-EG" sz="9600" b="1" kern="1200" spc="-70" baseline="0" dirty="0">
                <a:latin typeface="Times New Roman" panose="02020603050405020304" charset="0"/>
                <a:ea typeface="+mj-ea"/>
                <a:cs typeface="Times New Roman" panose="02020603050405020304" charset="0"/>
              </a:rPr>
              <a:t>:</a:t>
            </a:r>
            <a:endParaRPr lang="en-US" sz="9600" b="1" kern="1200" spc="-70" baseline="0" dirty="0">
              <a:latin typeface="Times New Roman" panose="02020603050405020304" charset="0"/>
              <a:ea typeface="+mj-ea"/>
              <a:cs typeface="Times New Roman" panose="02020603050405020304" charset="0"/>
            </a:endParaRPr>
          </a:p>
        </p:txBody>
      </p:sp>
      <p:sp>
        <p:nvSpPr>
          <p:cNvPr id="4" name="TextBox 10"/>
          <p:cNvSpPr txBox="1"/>
          <p:nvPr/>
        </p:nvSpPr>
        <p:spPr>
          <a:xfrm>
            <a:off x="150495" y="3162300"/>
            <a:ext cx="8153400" cy="4659248"/>
          </a:xfrm>
          <a:prstGeom prst="rect">
            <a:avLst/>
          </a:prstGeom>
        </p:spPr>
        <p:txBody>
          <a:bodyPr vert="horz" lIns="91440" tIns="45720" rIns="91440" bIns="45720" rtlCol="0">
            <a:normAutofit/>
          </a:bodyPr>
          <a:lstStyle/>
          <a:p>
            <a:pPr marL="342900" indent="-342900">
              <a:lnSpc>
                <a:spcPct val="90000"/>
              </a:lnSpc>
              <a:spcBef>
                <a:spcPts val="1000"/>
              </a:spcBef>
              <a:buClr>
                <a:schemeClr val="accent2"/>
              </a:buClr>
              <a:buFont typeface="Courier New" panose="02070309020205020404" pitchFamily="49" charset="0"/>
              <a:buChar char="o"/>
            </a:pPr>
            <a:r>
              <a:rPr lang="en-US" sz="4800" b="1" dirty="0"/>
              <a:t>On this page, I made a link between the program and Ai so that the user can ask questions if he needs guidance.</a:t>
            </a:r>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endParaRPr lang="en-US" sz="4000" b="1" dirty="0"/>
          </a:p>
          <a:p>
            <a:pPr marL="342900" indent="-342900">
              <a:lnSpc>
                <a:spcPct val="90000"/>
              </a:lnSpc>
              <a:spcBef>
                <a:spcPts val="1000"/>
              </a:spcBef>
              <a:buClr>
                <a:schemeClr val="accent2"/>
              </a:buClr>
              <a:buFont typeface="Courier New" panose="02070309020205020404" pitchFamily="49" charset="0"/>
              <a:buChar char="o"/>
            </a:pPr>
            <a:endParaRPr lang="en-US" sz="4000" b="1" spc="-9" dirty="0"/>
          </a:p>
        </p:txBody>
      </p:sp>
      <p:pic>
        <p:nvPicPr>
          <p:cNvPr id="6" name="Picture 5">
            <a:extLst>
              <a:ext uri="{FF2B5EF4-FFF2-40B4-BE49-F238E27FC236}">
                <a16:creationId xmlns:a16="http://schemas.microsoft.com/office/drawing/2014/main" id="{35D7C355-0637-2C06-0AAB-6506174339E7}"/>
              </a:ext>
            </a:extLst>
          </p:cNvPr>
          <p:cNvPicPr>
            <a:picLocks noChangeAspect="1"/>
          </p:cNvPicPr>
          <p:nvPr/>
        </p:nvPicPr>
        <p:blipFill>
          <a:blip r:embed="rId3"/>
          <a:stretch>
            <a:fillRect/>
          </a:stretch>
        </p:blipFill>
        <p:spPr>
          <a:xfrm>
            <a:off x="12527568" y="51170"/>
            <a:ext cx="5724337" cy="9892929"/>
          </a:xfrm>
          <a:prstGeom prst="rect">
            <a:avLst/>
          </a:prstGeom>
        </p:spPr>
      </p:pic>
    </p:spTree>
    <p:extLst>
      <p:ext uri="{BB962C8B-B14F-4D97-AF65-F5344CB8AC3E}">
        <p14:creationId xmlns:p14="http://schemas.microsoft.com/office/powerpoint/2010/main" val="3405241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reeform 2"/>
          <p:cNvSpPr/>
          <p:nvPr/>
        </p:nvSpPr>
        <p:spPr>
          <a:xfrm>
            <a:off x="-7467600" y="-9791700"/>
            <a:ext cx="13487492" cy="16077962"/>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3580282" y="460885"/>
            <a:ext cx="12739370" cy="1634615"/>
          </a:xfrm>
          <a:prstGeom prst="rect">
            <a:avLst/>
          </a:prstGeom>
        </p:spPr>
        <p:txBody>
          <a:bodyPr wrap="square" lIns="0" tIns="0" rIns="0" bIns="0" rtlCol="0" anchor="t">
            <a:spAutoFit/>
          </a:bodyPr>
          <a:lstStyle/>
          <a:p>
            <a:pPr>
              <a:lnSpc>
                <a:spcPts val="13950"/>
              </a:lnSpc>
            </a:pPr>
            <a:r>
              <a:rPr lang="en-US" sz="8800" spc="990" dirty="0">
                <a:solidFill>
                  <a:schemeClr val="bg1">
                    <a:lumMod val="85000"/>
                  </a:schemeClr>
                </a:solidFill>
                <a:latin typeface="Oswald Bold" panose="00000800000000000000"/>
              </a:rPr>
              <a:t>PROBLEM STATMENT</a:t>
            </a:r>
          </a:p>
        </p:txBody>
      </p:sp>
      <p:sp>
        <p:nvSpPr>
          <p:cNvPr id="4" name="Freeform 4"/>
          <p:cNvSpPr/>
          <p:nvPr/>
        </p:nvSpPr>
        <p:spPr>
          <a:xfrm>
            <a:off x="16002092" y="-3843198"/>
            <a:ext cx="13287055"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txBody>
          <a:bodyPr/>
          <a:lstStyle/>
          <a:p>
            <a:endParaRPr lang="en-US"/>
          </a:p>
        </p:txBody>
      </p:sp>
      <p:sp>
        <p:nvSpPr>
          <p:cNvPr id="5" name="TextBox 5"/>
          <p:cNvSpPr txBox="1"/>
          <p:nvPr/>
        </p:nvSpPr>
        <p:spPr>
          <a:xfrm>
            <a:off x="2514600" y="2095500"/>
            <a:ext cx="13582015" cy="6224905"/>
          </a:xfrm>
          <a:prstGeom prst="rect">
            <a:avLst/>
          </a:prstGeom>
        </p:spPr>
        <p:txBody>
          <a:bodyPr wrap="square" lIns="0" tIns="0" rIns="0" bIns="0" rtlCol="0" anchor="t">
            <a:spAutoFit/>
          </a:bodyPr>
          <a:lstStyle/>
          <a:p>
            <a:pPr marL="0" marR="0" lvl="0" indent="0" defTabSz="866775" rtl="0" eaLnBrk="1" fontAlgn="base" latinLnBrk="0" hangingPunct="1">
              <a:lnSpc>
                <a:spcPct val="150000"/>
              </a:lnSpc>
              <a:spcBef>
                <a:spcPct val="0"/>
              </a:spcBef>
              <a:spcAft>
                <a:spcPct val="0"/>
              </a:spcAft>
              <a:buClrTx/>
              <a:buSzTx/>
              <a:buFontTx/>
              <a:buNone/>
              <a:defRPr/>
            </a:pPr>
            <a:r>
              <a:rPr lang="ar-SA" sz="2800" dirty="0">
                <a:solidFill>
                  <a:schemeClr val="tx2"/>
                </a:solidFill>
                <a:sym typeface="+mn-ea"/>
              </a:rPr>
              <a:t> </a:t>
            </a:r>
            <a:endParaRPr lang="en-US" sz="2800" dirty="0">
              <a:solidFill>
                <a:schemeClr val="tx2"/>
              </a:solidFill>
            </a:endParaRPr>
          </a:p>
          <a:p>
            <a:pPr marL="0" marR="0" lvl="0" indent="0" defTabSz="866775" rtl="0" eaLnBrk="1" fontAlgn="base" latinLnBrk="0" hangingPunct="1">
              <a:lnSpc>
                <a:spcPct val="150000"/>
              </a:lnSpc>
              <a:spcBef>
                <a:spcPct val="0"/>
              </a:spcBef>
              <a:spcAft>
                <a:spcPct val="0"/>
              </a:spcAft>
              <a:buClrTx/>
              <a:buSzTx/>
              <a:buFontTx/>
              <a:buNone/>
              <a:defRPr/>
            </a:pPr>
            <a:r>
              <a:rPr lang="en-US" sz="3200" b="1" dirty="0">
                <a:solidFill>
                  <a:schemeClr val="bg1"/>
                </a:solidFill>
                <a:latin typeface="Montserrat" panose="00000500000000000000" charset="0"/>
                <a:sym typeface="+mn-ea"/>
              </a:rPr>
              <a:t>The tourism sector in Egypt faces the challenge of effectively engaging a diverse and ever-growing international visitor base, ensuring they have access to up-to-date information and personalized travel experiences. While Egypt offers a wealth of health, cultural, and entertainment options, potential tourists may find it overwhelming to sift through the abundance of choices and logistical details necessary to plan their visit.</a:t>
            </a:r>
            <a:endParaRPr lang="en-US" sz="3200" b="1" dirty="0">
              <a:solidFill>
                <a:schemeClr val="bg1"/>
              </a:solidFill>
              <a:latin typeface="Montserrat" panose="00000500000000000000" charset="0"/>
            </a:endParaRPr>
          </a:p>
          <a:p>
            <a:pPr algn="l">
              <a:lnSpc>
                <a:spcPts val="3180"/>
              </a:lnSpc>
            </a:pPr>
            <a:endParaRPr lang="en-US" sz="3200" b="1" spc="284" dirty="0">
              <a:solidFill>
                <a:schemeClr val="bg1"/>
              </a:solidFill>
              <a:latin typeface="Montserrat" panose="00000500000000000000" charset="0"/>
            </a:endParaRPr>
          </a:p>
        </p:txBody>
      </p:sp>
    </p:spTree>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915400" y="-96393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4191000" y="835303"/>
            <a:ext cx="12057353" cy="1702517"/>
          </a:xfrm>
          <a:prstGeom prst="rect">
            <a:avLst/>
          </a:prstGeom>
        </p:spPr>
        <p:txBody>
          <a:bodyPr lIns="0" tIns="0" rIns="0" bIns="0" rtlCol="0" anchor="t">
            <a:spAutoFit/>
          </a:bodyPr>
          <a:lstStyle/>
          <a:p>
            <a:pPr>
              <a:lnSpc>
                <a:spcPts val="13950"/>
              </a:lnSpc>
            </a:pPr>
            <a:r>
              <a:rPr lang="en-US" sz="10105" b="1" spc="990" dirty="0">
                <a:solidFill>
                  <a:schemeClr val="bg1">
                    <a:lumMod val="85000"/>
                  </a:schemeClr>
                </a:solidFill>
                <a:latin typeface="Oswald Bold" panose="00000800000000000000"/>
              </a:rPr>
              <a:t>PROJECT TIMELINE</a:t>
            </a:r>
          </a:p>
        </p:txBody>
      </p:sp>
      <p:sp>
        <p:nvSpPr>
          <p:cNvPr id="4" name="Freeform 4"/>
          <p:cNvSpPr/>
          <p:nvPr/>
        </p:nvSpPr>
        <p:spPr>
          <a:xfrm>
            <a:off x="16535400" y="-85725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100" name="Text Box 99"/>
          <p:cNvSpPr txBox="1"/>
          <p:nvPr/>
        </p:nvSpPr>
        <p:spPr>
          <a:xfrm>
            <a:off x="5943600" y="6782435"/>
            <a:ext cx="5181600" cy="0"/>
          </a:xfrm>
          <a:prstGeom prst="rect">
            <a:avLst/>
          </a:prstGeom>
          <a:noFill/>
          <a:ln w="9525">
            <a:noFill/>
          </a:ln>
        </p:spPr>
        <p:txBody>
          <a:bodyPr>
            <a:spAutoFit/>
          </a:bodyPr>
          <a:lstStyle/>
          <a:p>
            <a:pPr indent="0"/>
            <a:r>
              <a:rPr lang="en-US" sz="1050" b="0">
                <a:latin typeface="Arial" panose="020B0604020202020204" pitchFamily="34" charset="0"/>
                <a:ea typeface="SimSun" panose="02010600030101010101" pitchFamily="2" charset="-122"/>
              </a:rPr>
              <a:t> </a:t>
            </a:r>
            <a:endParaRPr lang="en-US"/>
          </a:p>
        </p:txBody>
      </p:sp>
      <p:pic>
        <p:nvPicPr>
          <p:cNvPr id="10" name="Picture 9"/>
          <p:cNvPicPr>
            <a:picLocks noChangeAspect="1"/>
          </p:cNvPicPr>
          <p:nvPr/>
        </p:nvPicPr>
        <p:blipFill>
          <a:blip r:embed="rId3"/>
          <a:stretch>
            <a:fillRect/>
          </a:stretch>
        </p:blipFill>
        <p:spPr>
          <a:xfrm>
            <a:off x="1295400" y="3893105"/>
            <a:ext cx="16297281" cy="5778659"/>
          </a:xfrm>
          <a:prstGeom prst="rect">
            <a:avLst/>
          </a:prstGeom>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4876562" y="114426"/>
            <a:ext cx="12057353" cy="1788795"/>
          </a:xfrm>
          <a:prstGeom prst="rect">
            <a:avLst/>
          </a:prstGeom>
        </p:spPr>
        <p:txBody>
          <a:bodyPr lIns="0" tIns="0" rIns="0" bIns="0" rtlCol="0" anchor="t">
            <a:spAutoFit/>
          </a:bodyPr>
          <a:lstStyle/>
          <a:p>
            <a:pPr>
              <a:lnSpc>
                <a:spcPts val="13950"/>
              </a:lnSpc>
            </a:pPr>
            <a:r>
              <a:rPr lang="en-US" sz="10105" spc="990">
                <a:solidFill>
                  <a:srgbClr val="FFFFFF"/>
                </a:solidFill>
                <a:latin typeface="Oswald Bold" panose="00000800000000000000"/>
              </a:rPr>
              <a:t>CONCLUSION</a:t>
            </a:r>
          </a:p>
        </p:txBody>
      </p:sp>
      <p:sp>
        <p:nvSpPr>
          <p:cNvPr id="4" name="Freeform 4"/>
          <p:cNvSpPr/>
          <p:nvPr/>
        </p:nvSpPr>
        <p:spPr>
          <a:xfrm>
            <a:off x="15593412" y="-33909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stretch>
              <a:fillRect/>
            </a:stretch>
          </a:blipFill>
        </p:spPr>
        <p:txBody>
          <a:bodyPr/>
          <a:lstStyle/>
          <a:p>
            <a:endParaRPr lang="en-US"/>
          </a:p>
        </p:txBody>
      </p:sp>
      <p:sp>
        <p:nvSpPr>
          <p:cNvPr id="5" name="TextBox 5"/>
          <p:cNvSpPr txBox="1"/>
          <p:nvPr/>
        </p:nvSpPr>
        <p:spPr>
          <a:xfrm>
            <a:off x="1853982" y="3280228"/>
            <a:ext cx="13739429" cy="5622693"/>
          </a:xfrm>
          <a:prstGeom prst="rect">
            <a:avLst/>
          </a:prstGeom>
        </p:spPr>
        <p:txBody>
          <a:bodyPr wrap="square" lIns="0" tIns="0" rIns="0" bIns="0" rtlCol="0" anchor="t">
            <a:spAutoFit/>
          </a:bodyPr>
          <a:lstStyle/>
          <a:p>
            <a:pPr algn="just">
              <a:lnSpc>
                <a:spcPts val="4000"/>
              </a:lnSpc>
            </a:pPr>
            <a:r>
              <a:rPr lang="en-US" sz="3200" spc="284" dirty="0">
                <a:solidFill>
                  <a:srgbClr val="F5FFF5"/>
                </a:solidFill>
              </a:rPr>
              <a:t>In summary, the combination of a Tourism Guide Chat-Bot and a dedicated Tourism website in Egypt offers a comprehensive solution to cater to the needs of travelers. While the Chat-Bot provides instant, personalized assistance and recommendations, the website serves as a centralized platform for detailed information, bookings, and itinerary planning. Together, they enhance accessibility, convenience, and satisfaction for tourists, contributing to the growth and promotion of Egypt's tourism industry. This integration leverages technology to provide seamless and efficient support, ensuring a memorable experience for visitors exploring the wonders of Egypt.</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US"/>
          </a:p>
        </p:txBody>
      </p:sp>
      <p:sp>
        <p:nvSpPr>
          <p:cNvPr id="3" name="Freeform 3"/>
          <p:cNvSpPr/>
          <p:nvPr/>
        </p:nvSpPr>
        <p:spPr>
          <a:xfrm rot="-10580377">
            <a:off x="10354350" y="206819"/>
            <a:ext cx="6755955" cy="8665984"/>
          </a:xfrm>
          <a:custGeom>
            <a:avLst/>
            <a:gdLst/>
            <a:ahLst/>
            <a:cxnLst/>
            <a:rect l="l" t="t" r="r" b="b"/>
            <a:pathLst>
              <a:path w="24036383" h="24664199">
                <a:moveTo>
                  <a:pt x="0" y="0"/>
                </a:moveTo>
                <a:lnTo>
                  <a:pt x="24036383" y="0"/>
                </a:lnTo>
                <a:lnTo>
                  <a:pt x="24036383" y="24664198"/>
                </a:lnTo>
                <a:lnTo>
                  <a:pt x="0" y="24664198"/>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1548398" y="6722522"/>
            <a:ext cx="6065708" cy="503984"/>
          </a:xfrm>
          <a:prstGeom prst="rect">
            <a:avLst/>
          </a:prstGeom>
        </p:spPr>
        <p:txBody>
          <a:bodyPr lIns="0" tIns="0" rIns="0" bIns="0" rtlCol="0" anchor="t">
            <a:spAutoFit/>
          </a:bodyPr>
          <a:lstStyle/>
          <a:p>
            <a:pPr marL="0" lvl="0" indent="0">
              <a:lnSpc>
                <a:spcPts val="3840"/>
              </a:lnSpc>
              <a:spcBef>
                <a:spcPct val="0"/>
              </a:spcBef>
            </a:pPr>
            <a:r>
              <a:rPr lang="en-US" sz="3600" b="1" dirty="0">
                <a:solidFill>
                  <a:srgbClr val="000000"/>
                </a:solidFill>
                <a:latin typeface="MV Boli" panose="02000500030200090000" pitchFamily="2" charset="0"/>
                <a:cs typeface="MV Boli" panose="02000500030200090000" pitchFamily="2" charset="0"/>
              </a:rPr>
              <a:t>HOPE YOU ENJOY IT .</a:t>
            </a:r>
          </a:p>
        </p:txBody>
      </p:sp>
      <p:sp>
        <p:nvSpPr>
          <p:cNvPr id="5" name="TextBox 5"/>
          <p:cNvSpPr txBox="1"/>
          <p:nvPr/>
        </p:nvSpPr>
        <p:spPr>
          <a:xfrm>
            <a:off x="1057199" y="645059"/>
            <a:ext cx="8097687" cy="5001369"/>
          </a:xfrm>
          <a:prstGeom prst="rect">
            <a:avLst/>
          </a:prstGeom>
        </p:spPr>
        <p:txBody>
          <a:bodyPr lIns="0" tIns="0" rIns="0" bIns="0" rtlCol="0" anchor="t">
            <a:spAutoFit/>
          </a:bodyPr>
          <a:lstStyle/>
          <a:p>
            <a:pPr marL="0" lvl="0" indent="0">
              <a:lnSpc>
                <a:spcPts val="13015"/>
              </a:lnSpc>
              <a:spcBef>
                <a:spcPct val="0"/>
              </a:spcBef>
            </a:pPr>
            <a:r>
              <a:rPr lang="en-US" sz="9430" spc="924" dirty="0">
                <a:solidFill>
                  <a:srgbClr val="231F20"/>
                </a:solidFill>
                <a:latin typeface="MV Boli" panose="02000500030200090000" pitchFamily="2" charset="0"/>
                <a:cs typeface="MV Boli" panose="02000500030200090000" pitchFamily="2" charset="0"/>
              </a:rPr>
              <a:t>THANK'S FOR WATCHING</a:t>
            </a:r>
          </a:p>
        </p:txBody>
      </p:sp>
      <p:sp>
        <p:nvSpPr>
          <p:cNvPr id="8" name="Freeform 8"/>
          <p:cNvSpPr/>
          <p:nvPr/>
        </p:nvSpPr>
        <p:spPr>
          <a:xfrm flipH="1" flipV="1">
            <a:off x="1057199" y="7705393"/>
            <a:ext cx="5877001" cy="45719"/>
          </a:xfrm>
          <a:custGeom>
            <a:avLst/>
            <a:gdLst/>
            <a:ahLst/>
            <a:cxnLst/>
            <a:rect l="l" t="t" r="r" b="b"/>
            <a:pathLst>
              <a:path w="11881594" h="3564478">
                <a:moveTo>
                  <a:pt x="11881594" y="0"/>
                </a:moveTo>
                <a:lnTo>
                  <a:pt x="0" y="0"/>
                </a:lnTo>
                <a:lnTo>
                  <a:pt x="0" y="3564478"/>
                </a:lnTo>
                <a:lnTo>
                  <a:pt x="11881594" y="3564478"/>
                </a:lnTo>
                <a:lnTo>
                  <a:pt x="11881594" y="0"/>
                </a:lnTo>
                <a:close/>
              </a:path>
            </a:pathLst>
          </a:custGeom>
          <a:blipFill>
            <a:blip r:embed="rId4">
              <a:extLst>
                <a:ext uri="{96DAC541-7B7A-43D3-8B79-37D633B846F1}">
                  <asvg:svgBlip xmlns="" xmlns:asvg="http://schemas.microsoft.com/office/drawing/2016/SVG/main" r:embed="rId5"/>
                </a:ext>
              </a:extLst>
            </a:blip>
            <a:stretch>
              <a:fillRect/>
            </a:stretch>
          </a:blipFill>
        </p:spPr>
        <p:txBody>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reeform 2"/>
          <p:cNvSpPr/>
          <p:nvPr/>
        </p:nvSpPr>
        <p:spPr>
          <a:xfrm>
            <a:off x="-8153491" y="-10248661"/>
            <a:ext cx="14554292" cy="15696962"/>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3810000" y="647700"/>
            <a:ext cx="12739370" cy="1634615"/>
          </a:xfrm>
          <a:prstGeom prst="rect">
            <a:avLst/>
          </a:prstGeom>
        </p:spPr>
        <p:txBody>
          <a:bodyPr wrap="square" lIns="0" tIns="0" rIns="0" bIns="0" rtlCol="0" anchor="t">
            <a:spAutoFit/>
          </a:bodyPr>
          <a:lstStyle/>
          <a:p>
            <a:pPr>
              <a:lnSpc>
                <a:spcPts val="13950"/>
              </a:lnSpc>
            </a:pPr>
            <a:r>
              <a:rPr lang="en-US" sz="8800" b="1" spc="990" dirty="0">
                <a:solidFill>
                  <a:schemeClr val="bg1">
                    <a:lumMod val="85000"/>
                  </a:schemeClr>
                </a:solidFill>
                <a:effectLst>
                  <a:outerShdw blurRad="38100" dist="38100" dir="2700000" algn="tl">
                    <a:srgbClr val="000000">
                      <a:alpha val="43137"/>
                    </a:srgbClr>
                  </a:outerShdw>
                </a:effectLst>
                <a:latin typeface="Oswald Bold" panose="00000800000000000000"/>
              </a:rPr>
              <a:t>PROBLEM STATMENT</a:t>
            </a:r>
          </a:p>
        </p:txBody>
      </p:sp>
      <p:sp>
        <p:nvSpPr>
          <p:cNvPr id="4" name="Freeform 4"/>
          <p:cNvSpPr/>
          <p:nvPr/>
        </p:nvSpPr>
        <p:spPr>
          <a:xfrm>
            <a:off x="15468600" y="-3843198"/>
            <a:ext cx="13820547"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txBody>
          <a:bodyPr/>
          <a:lstStyle/>
          <a:p>
            <a:endParaRPr lang="en-US"/>
          </a:p>
        </p:txBody>
      </p:sp>
      <p:sp>
        <p:nvSpPr>
          <p:cNvPr id="5" name="TextBox 5"/>
          <p:cNvSpPr txBox="1"/>
          <p:nvPr/>
        </p:nvSpPr>
        <p:spPr>
          <a:xfrm>
            <a:off x="2352675" y="3009900"/>
            <a:ext cx="13582015" cy="5986145"/>
          </a:xfrm>
          <a:prstGeom prst="rect">
            <a:avLst/>
          </a:prstGeom>
        </p:spPr>
        <p:txBody>
          <a:bodyPr wrap="square" lIns="0" tIns="0" rIns="0" bIns="0" rtlCol="0" anchor="t">
            <a:spAutoFit/>
          </a:bodyPr>
          <a:lstStyle/>
          <a:p>
            <a:pPr marL="0" marR="0" lvl="0" indent="0" defTabSz="866775" rtl="0" eaLnBrk="1" fontAlgn="base" latinLnBrk="0" hangingPunct="1">
              <a:lnSpc>
                <a:spcPct val="150000"/>
              </a:lnSpc>
              <a:spcBef>
                <a:spcPct val="0"/>
              </a:spcBef>
              <a:spcAft>
                <a:spcPct val="0"/>
              </a:spcAft>
              <a:buClrTx/>
              <a:buSzTx/>
              <a:buFontTx/>
              <a:buNone/>
              <a:defRPr/>
            </a:pPr>
            <a:r>
              <a:rPr lang="en-US" sz="3200" b="1" dirty="0">
                <a:solidFill>
                  <a:schemeClr val="bg1"/>
                </a:solidFill>
                <a:latin typeface="Montserrat" panose="00000500000000000000" charset="0"/>
                <a:sym typeface="+mn-ea"/>
              </a:rPr>
              <a:t>There is a need for a solution that can streamline the process of selecting activities, understanding service costs, and customizing travel itineraries to fit individual preferences and schedules. This solution must be capable of handling the complexities of Egypt's varied tourism landscape and must deliver this service in a user-friendly, accessible manner to enhance the overall experience of visiting Egypt.</a:t>
            </a:r>
            <a:endParaRPr lang="en-US" sz="3200" b="1" dirty="0">
              <a:solidFill>
                <a:schemeClr val="bg1"/>
              </a:solidFill>
              <a:latin typeface="Montserrat" panose="00000500000000000000" charset="0"/>
            </a:endParaRPr>
          </a:p>
          <a:p>
            <a:pPr algn="l">
              <a:lnSpc>
                <a:spcPts val="3180"/>
              </a:lnSpc>
            </a:pPr>
            <a:endParaRPr lang="en-US" sz="2800" b="1" spc="284" dirty="0">
              <a:solidFill>
                <a:schemeClr val="bg1"/>
              </a:solidFill>
              <a:latin typeface="Montserrat" panose="00000500000000000000" charset="0"/>
            </a:endParaRPr>
          </a:p>
          <a:p>
            <a:pPr algn="l">
              <a:lnSpc>
                <a:spcPts val="3180"/>
              </a:lnSpc>
            </a:pPr>
            <a:endParaRPr lang="en-US" sz="2800" b="1" spc="284" dirty="0">
              <a:solidFill>
                <a:schemeClr val="bg1"/>
              </a:solidFill>
              <a:latin typeface="Montserrat" panose="00000500000000000000" charset="0"/>
            </a:endParaRPr>
          </a:p>
        </p:txBody>
      </p:sp>
    </p:spTree>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US"/>
          </a:p>
        </p:txBody>
      </p:sp>
      <p:sp>
        <p:nvSpPr>
          <p:cNvPr id="3" name="Freeform 3"/>
          <p:cNvSpPr/>
          <p:nvPr/>
        </p:nvSpPr>
        <p:spPr>
          <a:xfrm>
            <a:off x="2779206" y="1920649"/>
            <a:ext cx="2027545" cy="3080525"/>
          </a:xfrm>
          <a:custGeom>
            <a:avLst/>
            <a:gdLst/>
            <a:ahLst/>
            <a:cxnLst/>
            <a:rect l="l" t="t" r="r" b="b"/>
            <a:pathLst>
              <a:path w="2027545" h="3080525">
                <a:moveTo>
                  <a:pt x="0" y="0"/>
                </a:moveTo>
                <a:lnTo>
                  <a:pt x="2027545" y="0"/>
                </a:lnTo>
                <a:lnTo>
                  <a:pt x="2027545" y="3080525"/>
                </a:lnTo>
                <a:lnTo>
                  <a:pt x="0" y="3080525"/>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sp>
        <p:nvSpPr>
          <p:cNvPr id="4" name="Freeform 4"/>
          <p:cNvSpPr/>
          <p:nvPr/>
        </p:nvSpPr>
        <p:spPr>
          <a:xfrm rot="2035253">
            <a:off x="15331117" y="4817487"/>
            <a:ext cx="7835077" cy="10939025"/>
          </a:xfrm>
          <a:custGeom>
            <a:avLst/>
            <a:gdLst/>
            <a:ahLst/>
            <a:cxnLst/>
            <a:rect l="l" t="t" r="r" b="b"/>
            <a:pathLst>
              <a:path w="7835077" h="10939025">
                <a:moveTo>
                  <a:pt x="0" y="0"/>
                </a:moveTo>
                <a:lnTo>
                  <a:pt x="7835077" y="0"/>
                </a:lnTo>
                <a:lnTo>
                  <a:pt x="7835077" y="10939026"/>
                </a:lnTo>
                <a:lnTo>
                  <a:pt x="0" y="10939026"/>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txBody>
          <a:bodyPr/>
          <a:lstStyle/>
          <a:p>
            <a:endParaRPr lang="en-US"/>
          </a:p>
        </p:txBody>
      </p:sp>
      <p:sp>
        <p:nvSpPr>
          <p:cNvPr id="5" name="AutoShape 5"/>
          <p:cNvSpPr/>
          <p:nvPr/>
        </p:nvSpPr>
        <p:spPr>
          <a:xfrm>
            <a:off x="1589541" y="5472067"/>
            <a:ext cx="15108918" cy="0"/>
          </a:xfrm>
          <a:prstGeom prst="line">
            <a:avLst/>
          </a:prstGeom>
          <a:ln w="38100" cap="flat">
            <a:solidFill>
              <a:srgbClr val="000000"/>
            </a:solidFill>
            <a:prstDash val="solid"/>
            <a:headEnd type="none" w="sm" len="sm"/>
            <a:tailEnd type="none" w="sm" len="sm"/>
          </a:ln>
        </p:spPr>
        <p:txBody>
          <a:bodyPr/>
          <a:lstStyle/>
          <a:p>
            <a:endParaRPr lang="en-US"/>
          </a:p>
        </p:txBody>
      </p:sp>
      <p:grpSp>
        <p:nvGrpSpPr>
          <p:cNvPr id="6" name="Group 6"/>
          <p:cNvGrpSpPr/>
          <p:nvPr/>
        </p:nvGrpSpPr>
        <p:grpSpPr>
          <a:xfrm>
            <a:off x="3542437" y="5240576"/>
            <a:ext cx="501082" cy="50108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txBody>
            <a:bodyPr/>
            <a:lstStyle/>
            <a:p>
              <a:endParaRPr lang="en-US"/>
            </a:p>
          </p:txBody>
        </p:sp>
        <p:sp>
          <p:nvSpPr>
            <p:cNvPr id="8" name="TextBox 8"/>
            <p:cNvSpPr txBox="1"/>
            <p:nvPr/>
          </p:nvSpPr>
          <p:spPr>
            <a:xfrm>
              <a:off x="76200" y="57150"/>
              <a:ext cx="660400" cy="679450"/>
            </a:xfrm>
            <a:prstGeom prst="rect">
              <a:avLst/>
            </a:prstGeom>
          </p:spPr>
          <p:txBody>
            <a:bodyPr lIns="50800" tIns="50800" rIns="50800" bIns="50800" rtlCol="0" anchor="ctr"/>
            <a:lstStyle/>
            <a:p>
              <a:pPr algn="ctr">
                <a:lnSpc>
                  <a:spcPts val="2860"/>
                </a:lnSpc>
              </a:pPr>
              <a:endParaRPr/>
            </a:p>
          </p:txBody>
        </p:sp>
      </p:grpSp>
      <p:sp>
        <p:nvSpPr>
          <p:cNvPr id="10" name="TextBox 10"/>
          <p:cNvSpPr txBox="1"/>
          <p:nvPr/>
        </p:nvSpPr>
        <p:spPr>
          <a:xfrm>
            <a:off x="2779206" y="2339199"/>
            <a:ext cx="2027545" cy="1121713"/>
          </a:xfrm>
          <a:prstGeom prst="rect">
            <a:avLst/>
          </a:prstGeom>
        </p:spPr>
        <p:txBody>
          <a:bodyPr lIns="0" tIns="0" rIns="0" bIns="0" rtlCol="0" anchor="t">
            <a:spAutoFit/>
          </a:bodyPr>
          <a:lstStyle/>
          <a:p>
            <a:pPr algn="ctr">
              <a:lnSpc>
                <a:spcPts val="9140"/>
              </a:lnSpc>
            </a:pPr>
            <a:r>
              <a:rPr lang="en-US" sz="6625" spc="649">
                <a:solidFill>
                  <a:srgbClr val="FFFBFB"/>
                </a:solidFill>
                <a:latin typeface="DM Sans Bold"/>
              </a:rPr>
              <a:t>01</a:t>
            </a:r>
          </a:p>
        </p:txBody>
      </p:sp>
      <p:sp>
        <p:nvSpPr>
          <p:cNvPr id="11" name="TextBox 11"/>
          <p:cNvSpPr txBox="1"/>
          <p:nvPr/>
        </p:nvSpPr>
        <p:spPr>
          <a:xfrm>
            <a:off x="2059451" y="5941547"/>
            <a:ext cx="3467055" cy="521970"/>
          </a:xfrm>
          <a:prstGeom prst="rect">
            <a:avLst/>
          </a:prstGeom>
        </p:spPr>
        <p:txBody>
          <a:bodyPr lIns="0" tIns="0" rIns="0" bIns="0" rtlCol="0" anchor="t">
            <a:spAutoFit/>
          </a:bodyPr>
          <a:lstStyle/>
          <a:p>
            <a:pPr algn="ctr">
              <a:lnSpc>
                <a:spcPts val="4075"/>
              </a:lnSpc>
            </a:pPr>
            <a:r>
              <a:rPr lang="zh-CN" altLang="en-US" sz="2950" b="1" dirty="0">
                <a:latin typeface="Calibri" panose="020F0502020204030204" charset="0"/>
                <a:ea typeface="Calibri" panose="020F0502020204030204" charset="0"/>
                <a:sym typeface="+mn-ea"/>
              </a:rPr>
              <a:t>Yellow.a</a:t>
            </a:r>
            <a:r>
              <a:rPr lang="en-US" altLang="zh-CN" sz="2950" b="1" dirty="0">
                <a:latin typeface="Calibri" panose="020F0502020204030204" charset="0"/>
                <a:ea typeface="Calibri" panose="020F0502020204030204" charset="0"/>
                <a:sym typeface="+mn-ea"/>
              </a:rPr>
              <a:t>i</a:t>
            </a:r>
            <a:endParaRPr lang="en-US" altLang="zh-CN" sz="2950" b="1" spc="289" dirty="0">
              <a:solidFill>
                <a:srgbClr val="231F20"/>
              </a:solidFill>
              <a:latin typeface="Calibri" panose="020F0502020204030204" charset="0"/>
              <a:ea typeface="Calibri" panose="020F0502020204030204" charset="0"/>
              <a:sym typeface="+mn-ea"/>
            </a:endParaRPr>
          </a:p>
        </p:txBody>
      </p:sp>
      <p:sp>
        <p:nvSpPr>
          <p:cNvPr id="12" name="Freeform 12"/>
          <p:cNvSpPr/>
          <p:nvPr/>
        </p:nvSpPr>
        <p:spPr>
          <a:xfrm>
            <a:off x="6267505" y="1920649"/>
            <a:ext cx="2027545" cy="3080525"/>
          </a:xfrm>
          <a:custGeom>
            <a:avLst/>
            <a:gdLst/>
            <a:ahLst/>
            <a:cxnLst/>
            <a:rect l="l" t="t" r="r" b="b"/>
            <a:pathLst>
              <a:path w="2027545" h="3080525">
                <a:moveTo>
                  <a:pt x="0" y="0"/>
                </a:moveTo>
                <a:lnTo>
                  <a:pt x="2027546" y="0"/>
                </a:lnTo>
                <a:lnTo>
                  <a:pt x="2027546" y="3080525"/>
                </a:lnTo>
                <a:lnTo>
                  <a:pt x="0" y="3080525"/>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grpSp>
        <p:nvGrpSpPr>
          <p:cNvPr id="13" name="Group 13"/>
          <p:cNvGrpSpPr/>
          <p:nvPr/>
        </p:nvGrpSpPr>
        <p:grpSpPr>
          <a:xfrm>
            <a:off x="7030737" y="5240576"/>
            <a:ext cx="501082" cy="501082"/>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txBody>
            <a:bodyPr/>
            <a:lstStyle/>
            <a:p>
              <a:endParaRPr lang="en-US"/>
            </a:p>
          </p:txBody>
        </p:sp>
        <p:sp>
          <p:nvSpPr>
            <p:cNvPr id="15" name="TextBox 15"/>
            <p:cNvSpPr txBox="1"/>
            <p:nvPr/>
          </p:nvSpPr>
          <p:spPr>
            <a:xfrm>
              <a:off x="76200" y="57150"/>
              <a:ext cx="660400" cy="679450"/>
            </a:xfrm>
            <a:prstGeom prst="rect">
              <a:avLst/>
            </a:prstGeom>
          </p:spPr>
          <p:txBody>
            <a:bodyPr lIns="50800" tIns="50800" rIns="50800" bIns="50800" rtlCol="0" anchor="ctr"/>
            <a:lstStyle/>
            <a:p>
              <a:pPr algn="ctr">
                <a:lnSpc>
                  <a:spcPts val="2860"/>
                </a:lnSpc>
              </a:pPr>
              <a:endParaRPr/>
            </a:p>
          </p:txBody>
        </p:sp>
      </p:grpSp>
      <p:sp>
        <p:nvSpPr>
          <p:cNvPr id="16" name="TextBox 16"/>
          <p:cNvSpPr txBox="1"/>
          <p:nvPr/>
        </p:nvSpPr>
        <p:spPr>
          <a:xfrm>
            <a:off x="6267505" y="2339199"/>
            <a:ext cx="2027545" cy="1121713"/>
          </a:xfrm>
          <a:prstGeom prst="rect">
            <a:avLst/>
          </a:prstGeom>
        </p:spPr>
        <p:txBody>
          <a:bodyPr lIns="0" tIns="0" rIns="0" bIns="0" rtlCol="0" anchor="t">
            <a:spAutoFit/>
          </a:bodyPr>
          <a:lstStyle/>
          <a:p>
            <a:pPr algn="ctr">
              <a:lnSpc>
                <a:spcPts val="9140"/>
              </a:lnSpc>
            </a:pPr>
            <a:r>
              <a:rPr lang="en-US" sz="6625" spc="649">
                <a:solidFill>
                  <a:srgbClr val="FFFBFB"/>
                </a:solidFill>
                <a:latin typeface="DM Sans Bold"/>
              </a:rPr>
              <a:t>02</a:t>
            </a:r>
          </a:p>
        </p:txBody>
      </p:sp>
      <p:sp>
        <p:nvSpPr>
          <p:cNvPr id="17" name="Freeform 17"/>
          <p:cNvSpPr/>
          <p:nvPr/>
        </p:nvSpPr>
        <p:spPr>
          <a:xfrm>
            <a:off x="9758062" y="1920649"/>
            <a:ext cx="2027545" cy="3080525"/>
          </a:xfrm>
          <a:custGeom>
            <a:avLst/>
            <a:gdLst/>
            <a:ahLst/>
            <a:cxnLst/>
            <a:rect l="l" t="t" r="r" b="b"/>
            <a:pathLst>
              <a:path w="2027545" h="3080525">
                <a:moveTo>
                  <a:pt x="0" y="0"/>
                </a:moveTo>
                <a:lnTo>
                  <a:pt x="2027546" y="0"/>
                </a:lnTo>
                <a:lnTo>
                  <a:pt x="2027546" y="3080525"/>
                </a:lnTo>
                <a:lnTo>
                  <a:pt x="0" y="3080525"/>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grpSp>
        <p:nvGrpSpPr>
          <p:cNvPr id="18" name="Group 18"/>
          <p:cNvGrpSpPr/>
          <p:nvPr/>
        </p:nvGrpSpPr>
        <p:grpSpPr>
          <a:xfrm>
            <a:off x="10521294" y="5240576"/>
            <a:ext cx="501082" cy="501082"/>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txBody>
            <a:bodyPr/>
            <a:lstStyle/>
            <a:p>
              <a:endParaRPr lang="en-US"/>
            </a:p>
          </p:txBody>
        </p:sp>
        <p:sp>
          <p:nvSpPr>
            <p:cNvPr id="20" name="TextBox 20"/>
            <p:cNvSpPr txBox="1"/>
            <p:nvPr/>
          </p:nvSpPr>
          <p:spPr>
            <a:xfrm>
              <a:off x="76200" y="57150"/>
              <a:ext cx="660400" cy="679450"/>
            </a:xfrm>
            <a:prstGeom prst="rect">
              <a:avLst/>
            </a:prstGeom>
          </p:spPr>
          <p:txBody>
            <a:bodyPr lIns="50800" tIns="50800" rIns="50800" bIns="50800" rtlCol="0" anchor="ctr"/>
            <a:lstStyle/>
            <a:p>
              <a:pPr algn="ctr">
                <a:lnSpc>
                  <a:spcPts val="2860"/>
                </a:lnSpc>
              </a:pPr>
              <a:endParaRPr/>
            </a:p>
          </p:txBody>
        </p:sp>
      </p:grpSp>
      <p:sp>
        <p:nvSpPr>
          <p:cNvPr id="21" name="TextBox 21"/>
          <p:cNvSpPr txBox="1"/>
          <p:nvPr/>
        </p:nvSpPr>
        <p:spPr>
          <a:xfrm>
            <a:off x="9758062" y="2339199"/>
            <a:ext cx="2027545" cy="1121713"/>
          </a:xfrm>
          <a:prstGeom prst="rect">
            <a:avLst/>
          </a:prstGeom>
        </p:spPr>
        <p:txBody>
          <a:bodyPr lIns="0" tIns="0" rIns="0" bIns="0" rtlCol="0" anchor="t">
            <a:spAutoFit/>
          </a:bodyPr>
          <a:lstStyle/>
          <a:p>
            <a:pPr algn="ctr">
              <a:lnSpc>
                <a:spcPts val="9140"/>
              </a:lnSpc>
            </a:pPr>
            <a:r>
              <a:rPr lang="en-US" sz="6625" spc="649">
                <a:solidFill>
                  <a:srgbClr val="FFFBFB"/>
                </a:solidFill>
                <a:latin typeface="DM Sans Bold"/>
              </a:rPr>
              <a:t>03</a:t>
            </a:r>
          </a:p>
        </p:txBody>
      </p:sp>
      <p:sp>
        <p:nvSpPr>
          <p:cNvPr id="22" name="Freeform 22"/>
          <p:cNvSpPr/>
          <p:nvPr/>
        </p:nvSpPr>
        <p:spPr>
          <a:xfrm>
            <a:off x="13248619" y="1920649"/>
            <a:ext cx="2027545" cy="3080525"/>
          </a:xfrm>
          <a:custGeom>
            <a:avLst/>
            <a:gdLst/>
            <a:ahLst/>
            <a:cxnLst/>
            <a:rect l="l" t="t" r="r" b="b"/>
            <a:pathLst>
              <a:path w="2027545" h="3080525">
                <a:moveTo>
                  <a:pt x="0" y="0"/>
                </a:moveTo>
                <a:lnTo>
                  <a:pt x="2027546" y="0"/>
                </a:lnTo>
                <a:lnTo>
                  <a:pt x="2027546" y="3080525"/>
                </a:lnTo>
                <a:lnTo>
                  <a:pt x="0" y="3080525"/>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grpSp>
        <p:nvGrpSpPr>
          <p:cNvPr id="23" name="Group 23"/>
          <p:cNvGrpSpPr/>
          <p:nvPr/>
        </p:nvGrpSpPr>
        <p:grpSpPr>
          <a:xfrm>
            <a:off x="14011851" y="5240576"/>
            <a:ext cx="501082" cy="501082"/>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txBody>
            <a:bodyPr/>
            <a:lstStyle/>
            <a:p>
              <a:endParaRPr lang="en-US"/>
            </a:p>
          </p:txBody>
        </p:sp>
        <p:sp>
          <p:nvSpPr>
            <p:cNvPr id="25" name="TextBox 25"/>
            <p:cNvSpPr txBox="1"/>
            <p:nvPr/>
          </p:nvSpPr>
          <p:spPr>
            <a:xfrm>
              <a:off x="76200" y="57150"/>
              <a:ext cx="660400" cy="679450"/>
            </a:xfrm>
            <a:prstGeom prst="rect">
              <a:avLst/>
            </a:prstGeom>
          </p:spPr>
          <p:txBody>
            <a:bodyPr lIns="50800" tIns="50800" rIns="50800" bIns="50800" rtlCol="0" anchor="ctr"/>
            <a:lstStyle/>
            <a:p>
              <a:pPr algn="ctr">
                <a:lnSpc>
                  <a:spcPts val="2860"/>
                </a:lnSpc>
              </a:pPr>
              <a:endParaRPr/>
            </a:p>
          </p:txBody>
        </p:sp>
      </p:grpSp>
      <p:sp>
        <p:nvSpPr>
          <p:cNvPr id="26" name="TextBox 26"/>
          <p:cNvSpPr txBox="1"/>
          <p:nvPr/>
        </p:nvSpPr>
        <p:spPr>
          <a:xfrm>
            <a:off x="13248619" y="2339199"/>
            <a:ext cx="2027545" cy="1121713"/>
          </a:xfrm>
          <a:prstGeom prst="rect">
            <a:avLst/>
          </a:prstGeom>
        </p:spPr>
        <p:txBody>
          <a:bodyPr lIns="0" tIns="0" rIns="0" bIns="0" rtlCol="0" anchor="t">
            <a:spAutoFit/>
          </a:bodyPr>
          <a:lstStyle/>
          <a:p>
            <a:pPr algn="ctr">
              <a:lnSpc>
                <a:spcPts val="9140"/>
              </a:lnSpc>
            </a:pPr>
            <a:r>
              <a:rPr lang="en-US" sz="6625" spc="649">
                <a:solidFill>
                  <a:srgbClr val="FFFBFB"/>
                </a:solidFill>
                <a:latin typeface="DM Sans Bold"/>
              </a:rPr>
              <a:t>04</a:t>
            </a:r>
          </a:p>
        </p:txBody>
      </p:sp>
      <p:sp>
        <p:nvSpPr>
          <p:cNvPr id="28" name="TextBox 28"/>
          <p:cNvSpPr txBox="1"/>
          <p:nvPr/>
        </p:nvSpPr>
        <p:spPr>
          <a:xfrm>
            <a:off x="5889722" y="5941547"/>
            <a:ext cx="2709833" cy="1044575"/>
          </a:xfrm>
          <a:prstGeom prst="rect">
            <a:avLst/>
          </a:prstGeom>
        </p:spPr>
        <p:txBody>
          <a:bodyPr lIns="0" tIns="0" rIns="0" bIns="0" rtlCol="0" anchor="t">
            <a:spAutoFit/>
          </a:bodyPr>
          <a:lstStyle/>
          <a:p>
            <a:pPr algn="ctr">
              <a:lnSpc>
                <a:spcPts val="4075"/>
              </a:lnSpc>
            </a:pPr>
            <a:r>
              <a:rPr lang="zh-CN" altLang="en-US" sz="2950" b="1" dirty="0">
                <a:latin typeface="Calibri" panose="020F0502020204030204" charset="0"/>
                <a:ea typeface="Calibri" panose="020F0502020204030204" charset="0"/>
                <a:sym typeface="+mn-ea"/>
              </a:rPr>
              <a:t>FlowXO</a:t>
            </a:r>
            <a:endParaRPr lang="zh-CN" altLang="en-US" sz="2950" b="1" dirty="0">
              <a:latin typeface="Calibri" panose="020F0502020204030204" charset="0"/>
              <a:ea typeface="Calibri" panose="020F0502020204030204" charset="0"/>
            </a:endParaRPr>
          </a:p>
          <a:p>
            <a:pPr algn="ctr">
              <a:lnSpc>
                <a:spcPts val="4075"/>
              </a:lnSpc>
            </a:pPr>
            <a:endParaRPr lang="en-US" sz="2950" spc="289">
              <a:solidFill>
                <a:srgbClr val="231F20"/>
              </a:solidFill>
              <a:latin typeface="DM Sans Bold"/>
            </a:endParaRPr>
          </a:p>
        </p:txBody>
      </p:sp>
      <p:sp>
        <p:nvSpPr>
          <p:cNvPr id="30" name="TextBox 30"/>
          <p:cNvSpPr txBox="1"/>
          <p:nvPr/>
        </p:nvSpPr>
        <p:spPr>
          <a:xfrm>
            <a:off x="9380279" y="5941547"/>
            <a:ext cx="2709833" cy="1044575"/>
          </a:xfrm>
          <a:prstGeom prst="rect">
            <a:avLst/>
          </a:prstGeom>
        </p:spPr>
        <p:txBody>
          <a:bodyPr lIns="0" tIns="0" rIns="0" bIns="0" rtlCol="0" anchor="t">
            <a:spAutoFit/>
          </a:bodyPr>
          <a:lstStyle/>
          <a:p>
            <a:pPr algn="ctr">
              <a:lnSpc>
                <a:spcPts val="4075"/>
              </a:lnSpc>
            </a:pPr>
            <a:r>
              <a:rPr lang="zh-CN" altLang="en-US" sz="2950" b="1" dirty="0">
                <a:latin typeface="Calibri" panose="020F0502020204030204" charset="0"/>
                <a:ea typeface="Calibri" panose="020F0502020204030204" charset="0"/>
                <a:sym typeface="+mn-ea"/>
              </a:rPr>
              <a:t>Verloop</a:t>
            </a:r>
            <a:endParaRPr lang="zh-CN" altLang="en-US" sz="2950" b="1" dirty="0">
              <a:latin typeface="Calibri" panose="020F0502020204030204" charset="0"/>
              <a:ea typeface="Calibri" panose="020F0502020204030204" charset="0"/>
            </a:endParaRPr>
          </a:p>
          <a:p>
            <a:pPr algn="ctr">
              <a:lnSpc>
                <a:spcPts val="4075"/>
              </a:lnSpc>
            </a:pPr>
            <a:endParaRPr lang="en-US" sz="2950" spc="289">
              <a:solidFill>
                <a:srgbClr val="231F20"/>
              </a:solidFill>
              <a:latin typeface="DM Sans Bold"/>
            </a:endParaRPr>
          </a:p>
        </p:txBody>
      </p:sp>
      <p:sp>
        <p:nvSpPr>
          <p:cNvPr id="32" name="TextBox 32"/>
          <p:cNvSpPr txBox="1"/>
          <p:nvPr/>
        </p:nvSpPr>
        <p:spPr>
          <a:xfrm>
            <a:off x="12870836" y="5942960"/>
            <a:ext cx="2709833" cy="1567180"/>
          </a:xfrm>
          <a:prstGeom prst="rect">
            <a:avLst/>
          </a:prstGeom>
        </p:spPr>
        <p:txBody>
          <a:bodyPr lIns="0" tIns="0" rIns="0" bIns="0" rtlCol="0" anchor="t">
            <a:spAutoFit/>
          </a:bodyPr>
          <a:lstStyle/>
          <a:p>
            <a:pPr algn="ctr">
              <a:lnSpc>
                <a:spcPts val="4075"/>
              </a:lnSpc>
            </a:pPr>
            <a:endParaRPr lang="en-US" sz="2950" b="1" spc="786">
              <a:solidFill>
                <a:schemeClr val="tx1"/>
              </a:solidFill>
              <a:latin typeface="+mn-ea"/>
              <a:cs typeface="+mn-ea"/>
            </a:endParaRPr>
          </a:p>
          <a:p>
            <a:pPr algn="ctr">
              <a:lnSpc>
                <a:spcPts val="4075"/>
              </a:lnSpc>
            </a:pPr>
            <a:endParaRPr lang="zh-CN" altLang="en-US" sz="2950" b="1" dirty="0">
              <a:latin typeface="Calibri" panose="020F0502020204030204" charset="0"/>
              <a:ea typeface="Calibri" panose="020F0502020204030204" charset="0"/>
            </a:endParaRPr>
          </a:p>
          <a:p>
            <a:pPr algn="ctr">
              <a:lnSpc>
                <a:spcPts val="4075"/>
              </a:lnSpc>
            </a:pPr>
            <a:endParaRPr lang="en-US" sz="2950" spc="289">
              <a:solidFill>
                <a:srgbClr val="231F20"/>
              </a:solidFill>
              <a:latin typeface="DM Sans Bold"/>
            </a:endParaRPr>
          </a:p>
        </p:txBody>
      </p:sp>
      <p:sp>
        <p:nvSpPr>
          <p:cNvPr id="33" name="Freeform 33"/>
          <p:cNvSpPr/>
          <p:nvPr/>
        </p:nvSpPr>
        <p:spPr>
          <a:xfrm rot="-10799999">
            <a:off x="-2729621" y="-7074240"/>
            <a:ext cx="7835077" cy="10939025"/>
          </a:xfrm>
          <a:custGeom>
            <a:avLst/>
            <a:gdLst/>
            <a:ahLst/>
            <a:cxnLst/>
            <a:rect l="l" t="t" r="r" b="b"/>
            <a:pathLst>
              <a:path w="7835077" h="10939025">
                <a:moveTo>
                  <a:pt x="0" y="0"/>
                </a:moveTo>
                <a:lnTo>
                  <a:pt x="7835076" y="0"/>
                </a:lnTo>
                <a:lnTo>
                  <a:pt x="7835076" y="10939026"/>
                </a:lnTo>
                <a:lnTo>
                  <a:pt x="0" y="10939026"/>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txBody>
          <a:bodyPr/>
          <a:lstStyle/>
          <a:p>
            <a:endParaRPr lang="en-US"/>
          </a:p>
        </p:txBody>
      </p:sp>
      <p:sp>
        <p:nvSpPr>
          <p:cNvPr id="9" name="TextBox 3"/>
          <p:cNvSpPr txBox="1"/>
          <p:nvPr/>
        </p:nvSpPr>
        <p:spPr>
          <a:xfrm>
            <a:off x="4495800" y="-107315"/>
            <a:ext cx="12739370" cy="1634615"/>
          </a:xfrm>
          <a:prstGeom prst="rect">
            <a:avLst/>
          </a:prstGeom>
        </p:spPr>
        <p:txBody>
          <a:bodyPr wrap="square" lIns="0" tIns="0" rIns="0" bIns="0" rtlCol="0" anchor="t">
            <a:spAutoFit/>
          </a:bodyPr>
          <a:lstStyle/>
          <a:p>
            <a:pPr algn="l">
              <a:lnSpc>
                <a:spcPts val="13950"/>
              </a:lnSpc>
            </a:pPr>
            <a:r>
              <a:rPr lang="en-US" sz="9600" spc="990" dirty="0">
                <a:solidFill>
                  <a:schemeClr val="tx1"/>
                </a:solidFill>
                <a:latin typeface="Oswald Bold" panose="00000800000000000000"/>
              </a:rPr>
              <a:t>RELATED WORK</a:t>
            </a:r>
          </a:p>
        </p:txBody>
      </p:sp>
      <p:sp>
        <p:nvSpPr>
          <p:cNvPr id="27" name="TextBox 30"/>
          <p:cNvSpPr txBox="1"/>
          <p:nvPr/>
        </p:nvSpPr>
        <p:spPr>
          <a:xfrm>
            <a:off x="12954059" y="5981552"/>
            <a:ext cx="2709833" cy="1044575"/>
          </a:xfrm>
          <a:prstGeom prst="rect">
            <a:avLst/>
          </a:prstGeom>
        </p:spPr>
        <p:txBody>
          <a:bodyPr lIns="0" tIns="0" rIns="0" bIns="0" rtlCol="0" anchor="t">
            <a:spAutoFit/>
          </a:bodyPr>
          <a:lstStyle/>
          <a:p>
            <a:pPr algn="ctr">
              <a:lnSpc>
                <a:spcPts val="4075"/>
              </a:lnSpc>
            </a:pPr>
            <a:r>
              <a:rPr lang="en-US" altLang="zh-CN" sz="2950" b="1" dirty="0">
                <a:latin typeface="Calibri" panose="020F0502020204030204" charset="0"/>
                <a:ea typeface="Calibri" panose="020F0502020204030204" charset="0"/>
              </a:rPr>
              <a:t>chatfuel</a:t>
            </a:r>
            <a:endParaRPr lang="zh-CN" altLang="en-US" sz="2950" b="1" dirty="0">
              <a:latin typeface="Calibri" panose="020F0502020204030204" charset="0"/>
              <a:ea typeface="Calibri" panose="020F0502020204030204" charset="0"/>
            </a:endParaRPr>
          </a:p>
          <a:p>
            <a:pPr algn="ctr">
              <a:lnSpc>
                <a:spcPts val="4075"/>
              </a:lnSpc>
            </a:pPr>
            <a:endParaRPr lang="en-US" sz="2950" spc="289">
              <a:solidFill>
                <a:srgbClr val="231F20"/>
              </a:solidFill>
              <a:latin typeface="DM Sans Bold"/>
            </a:endParaRPr>
          </a:p>
        </p:txBody>
      </p:sp>
    </p:spTree>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US"/>
          </a:p>
        </p:txBody>
      </p:sp>
      <p:grpSp>
        <p:nvGrpSpPr>
          <p:cNvPr id="3" name="Group 3"/>
          <p:cNvGrpSpPr/>
          <p:nvPr/>
        </p:nvGrpSpPr>
        <p:grpSpPr>
          <a:xfrm>
            <a:off x="0" y="0"/>
            <a:ext cx="18288000" cy="3086100"/>
            <a:chOff x="0" y="0"/>
            <a:chExt cx="4816593" cy="812800"/>
          </a:xfrm>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A1A1A"/>
            </a:solidFill>
          </p:spPr>
          <p:txBody>
            <a:bodyPr/>
            <a:lstStyle/>
            <a:p>
              <a:endParaRPr lang="en-US"/>
            </a:p>
          </p:txBody>
        </p:sp>
        <p:sp>
          <p:nvSpPr>
            <p:cNvPr id="5" name="TextBox 5"/>
            <p:cNvSpPr txBox="1"/>
            <p:nvPr/>
          </p:nvSpPr>
          <p:spPr>
            <a:xfrm>
              <a:off x="0" y="-19050"/>
              <a:ext cx="4816593" cy="831850"/>
            </a:xfrm>
            <a:prstGeom prst="rect">
              <a:avLst/>
            </a:prstGeom>
          </p:spPr>
          <p:txBody>
            <a:bodyPr lIns="50800" tIns="50800" rIns="50800" bIns="50800" rtlCol="0" anchor="ctr"/>
            <a:lstStyle/>
            <a:p>
              <a:pPr algn="ctr">
                <a:lnSpc>
                  <a:spcPts val="2860"/>
                </a:lnSpc>
              </a:pPr>
              <a:endParaRPr/>
            </a:p>
          </p:txBody>
        </p:sp>
      </p:grpSp>
      <p:sp>
        <p:nvSpPr>
          <p:cNvPr id="6" name="Freeform 6"/>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sp>
        <p:nvSpPr>
          <p:cNvPr id="7" name="Freeform 7"/>
          <p:cNvSpPr/>
          <p:nvPr/>
        </p:nvSpPr>
        <p:spPr>
          <a:xfrm>
            <a:off x="-2851369"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txBody>
          <a:bodyPr/>
          <a:lstStyle/>
          <a:p>
            <a:endParaRPr lang="en-US"/>
          </a:p>
        </p:txBody>
      </p:sp>
      <p:sp>
        <p:nvSpPr>
          <p:cNvPr id="8" name="Freeform 8"/>
          <p:cNvSpPr/>
          <p:nvPr/>
        </p:nvSpPr>
        <p:spPr>
          <a:xfrm>
            <a:off x="2163000" y="3914157"/>
            <a:ext cx="4473739" cy="2443073"/>
          </a:xfrm>
          <a:custGeom>
            <a:avLst/>
            <a:gdLst/>
            <a:ahLst/>
            <a:cxnLst/>
            <a:rect l="l" t="t" r="r" b="b"/>
            <a:pathLst>
              <a:path w="4473739" h="2443073">
                <a:moveTo>
                  <a:pt x="0" y="0"/>
                </a:moveTo>
                <a:lnTo>
                  <a:pt x="4473739" y="0"/>
                </a:lnTo>
                <a:lnTo>
                  <a:pt x="4473739" y="2443073"/>
                </a:lnTo>
                <a:lnTo>
                  <a:pt x="0" y="2443073"/>
                </a:lnTo>
                <a:lnTo>
                  <a:pt x="0" y="0"/>
                </a:lnTo>
                <a:close/>
              </a:path>
            </a:pathLst>
          </a:custGeom>
          <a:blipFill>
            <a:blip r:embed="rId5"/>
            <a:stretch>
              <a:fillRect t="-3528" b="-18474"/>
            </a:stretch>
          </a:blipFill>
        </p:spPr>
        <p:txBody>
          <a:bodyPr/>
          <a:lstStyle/>
          <a:p>
            <a:endParaRPr lang="en-US"/>
          </a:p>
        </p:txBody>
      </p:sp>
      <p:grpSp>
        <p:nvGrpSpPr>
          <p:cNvPr id="9" name="Group 9"/>
          <p:cNvGrpSpPr/>
          <p:nvPr/>
        </p:nvGrpSpPr>
        <p:grpSpPr>
          <a:xfrm>
            <a:off x="2163000" y="3442596"/>
            <a:ext cx="4473739" cy="636748"/>
            <a:chOff x="0" y="0"/>
            <a:chExt cx="1178269" cy="167703"/>
          </a:xfrm>
        </p:grpSpPr>
        <p:sp>
          <p:nvSpPr>
            <p:cNvPr id="10" name="Freeform 10"/>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A1A1A"/>
            </a:solidFill>
          </p:spPr>
          <p:txBody>
            <a:bodyPr/>
            <a:lstStyle/>
            <a:p>
              <a:endParaRPr lang="en-US"/>
            </a:p>
          </p:txBody>
        </p:sp>
        <p:sp>
          <p:nvSpPr>
            <p:cNvPr id="11" name="TextBox 11"/>
            <p:cNvSpPr txBox="1"/>
            <p:nvPr/>
          </p:nvSpPr>
          <p:spPr>
            <a:xfrm>
              <a:off x="0" y="-57150"/>
              <a:ext cx="1178269" cy="224853"/>
            </a:xfrm>
            <a:prstGeom prst="rect">
              <a:avLst/>
            </a:prstGeom>
          </p:spPr>
          <p:txBody>
            <a:bodyPr lIns="50800" tIns="50800" rIns="50800" bIns="50800" rtlCol="0" anchor="ctr"/>
            <a:lstStyle/>
            <a:p>
              <a:pPr marL="0" lvl="0" indent="0" algn="ctr">
                <a:lnSpc>
                  <a:spcPts val="4115"/>
                </a:lnSpc>
                <a:spcBef>
                  <a:spcPct val="0"/>
                </a:spcBef>
              </a:pPr>
              <a:r>
                <a:rPr lang="en-US" sz="2980" spc="29" dirty="0">
                  <a:solidFill>
                    <a:srgbClr val="FFFFFF"/>
                  </a:solidFill>
                  <a:latin typeface="+mj-lt"/>
                  <a:cs typeface="+mj-lt"/>
                </a:rPr>
                <a:t>YELLOW.AI</a:t>
              </a:r>
            </a:p>
          </p:txBody>
        </p:sp>
      </p:grpSp>
      <p:sp>
        <p:nvSpPr>
          <p:cNvPr id="12" name="TextBox 12"/>
          <p:cNvSpPr txBox="1"/>
          <p:nvPr/>
        </p:nvSpPr>
        <p:spPr>
          <a:xfrm>
            <a:off x="3690980" y="1232286"/>
            <a:ext cx="10906040" cy="1308563"/>
          </a:xfrm>
          <a:prstGeom prst="rect">
            <a:avLst/>
          </a:prstGeom>
        </p:spPr>
        <p:txBody>
          <a:bodyPr lIns="0" tIns="0" rIns="0" bIns="0" rtlCol="0" anchor="t">
            <a:spAutoFit/>
          </a:bodyPr>
          <a:lstStyle/>
          <a:p>
            <a:pPr algn="ctr">
              <a:lnSpc>
                <a:spcPts val="11080"/>
              </a:lnSpc>
            </a:pPr>
            <a:r>
              <a:rPr lang="en-US" sz="8030" spc="786" dirty="0">
                <a:solidFill>
                  <a:schemeClr val="bg1">
                    <a:lumMod val="85000"/>
                  </a:schemeClr>
                </a:solidFill>
                <a:latin typeface="Oswald Bold" panose="00000800000000000000"/>
              </a:rPr>
              <a:t>FIRST YELLOW.AI</a:t>
            </a:r>
          </a:p>
        </p:txBody>
      </p:sp>
      <p:grpSp>
        <p:nvGrpSpPr>
          <p:cNvPr id="13" name="Group 13"/>
          <p:cNvGrpSpPr/>
          <p:nvPr/>
        </p:nvGrpSpPr>
        <p:grpSpPr>
          <a:xfrm>
            <a:off x="6893475" y="3510391"/>
            <a:ext cx="9034431" cy="2808103"/>
            <a:chOff x="0" y="0"/>
            <a:chExt cx="1744696" cy="542290"/>
          </a:xfrm>
        </p:grpSpPr>
        <p:sp>
          <p:nvSpPr>
            <p:cNvPr id="14" name="Freeform 14"/>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cap="sq">
              <a:solidFill>
                <a:srgbClr val="000000"/>
              </a:solidFill>
              <a:prstDash val="solid"/>
              <a:miter/>
            </a:ln>
          </p:spPr>
          <p:txBody>
            <a:bodyPr/>
            <a:lstStyle/>
            <a:p>
              <a:endParaRPr lang="en-US"/>
            </a:p>
          </p:txBody>
        </p:sp>
        <p:sp>
          <p:nvSpPr>
            <p:cNvPr id="15" name="TextBox 15"/>
            <p:cNvSpPr txBox="1"/>
            <p:nvPr/>
          </p:nvSpPr>
          <p:spPr>
            <a:xfrm>
              <a:off x="0" y="-19050"/>
              <a:ext cx="1744696" cy="561340"/>
            </a:xfrm>
            <a:prstGeom prst="rect">
              <a:avLst/>
            </a:prstGeom>
          </p:spPr>
          <p:txBody>
            <a:bodyPr lIns="50800" tIns="50800" rIns="50800" bIns="50800" rtlCol="0" anchor="ctr"/>
            <a:lstStyle/>
            <a:p>
              <a:pPr algn="ctr">
                <a:lnSpc>
                  <a:spcPts val="2860"/>
                </a:lnSpc>
              </a:pPr>
              <a:endParaRPr/>
            </a:p>
          </p:txBody>
        </p:sp>
      </p:grpSp>
      <p:sp>
        <p:nvSpPr>
          <p:cNvPr id="16" name="TextBox 16"/>
          <p:cNvSpPr txBox="1"/>
          <p:nvPr/>
        </p:nvSpPr>
        <p:spPr>
          <a:xfrm>
            <a:off x="6934472" y="3864461"/>
            <a:ext cx="8900334" cy="1753235"/>
          </a:xfrm>
          <a:prstGeom prst="rect">
            <a:avLst/>
          </a:prstGeom>
        </p:spPr>
        <p:txBody>
          <a:bodyPr lIns="0" tIns="0" rIns="0" bIns="0" rtlCol="0" anchor="t">
            <a:spAutoFit/>
          </a:bodyPr>
          <a:lstStyle/>
          <a:p>
            <a:pPr marL="427990" lvl="1" indent="-213995">
              <a:lnSpc>
                <a:spcPts val="2735"/>
              </a:lnSpc>
              <a:buFont typeface="Arial" panose="020B0604020202020204"/>
              <a:buChar char="•"/>
            </a:pPr>
            <a:r>
              <a:rPr lang="en-US" sz="1980" spc="194">
                <a:solidFill>
                  <a:srgbClr val="231F20"/>
                </a:solidFill>
                <a:latin typeface="DM Sans"/>
              </a:rPr>
              <a:t>The chatbots can be more learning-based for non-e-commerce businesses.</a:t>
            </a:r>
          </a:p>
          <a:p>
            <a:pPr marL="427990" lvl="1" indent="-213995">
              <a:lnSpc>
                <a:spcPts val="2735"/>
              </a:lnSpc>
              <a:buFont typeface="Arial" panose="020B0604020202020204"/>
              <a:buChar char="•"/>
            </a:pPr>
            <a:r>
              <a:rPr lang="en-US" sz="1980" spc="194">
                <a:solidFill>
                  <a:srgbClr val="231F20"/>
                </a:solidFill>
                <a:latin typeface="DM Sans"/>
              </a:rPr>
              <a:t>Some components require deep knowledge on the technical side  making it difficult for users of non-technical backgrounds.</a:t>
            </a:r>
          </a:p>
        </p:txBody>
      </p:sp>
      <p:sp>
        <p:nvSpPr>
          <p:cNvPr id="17" name="Freeform 17"/>
          <p:cNvSpPr/>
          <p:nvPr/>
        </p:nvSpPr>
        <p:spPr>
          <a:xfrm>
            <a:off x="11429741" y="7076793"/>
            <a:ext cx="4473739" cy="2443073"/>
          </a:xfrm>
          <a:custGeom>
            <a:avLst/>
            <a:gdLst/>
            <a:ahLst/>
            <a:cxnLst/>
            <a:rect l="l" t="t" r="r" b="b"/>
            <a:pathLst>
              <a:path w="4473739" h="2443073">
                <a:moveTo>
                  <a:pt x="0" y="0"/>
                </a:moveTo>
                <a:lnTo>
                  <a:pt x="4473739" y="0"/>
                </a:lnTo>
                <a:lnTo>
                  <a:pt x="4473739" y="2443073"/>
                </a:lnTo>
                <a:lnTo>
                  <a:pt x="0" y="2443073"/>
                </a:lnTo>
                <a:lnTo>
                  <a:pt x="0" y="0"/>
                </a:lnTo>
                <a:close/>
              </a:path>
            </a:pathLst>
          </a:custGeom>
          <a:blipFill rotWithShape="1">
            <a:blip r:embed="rId6"/>
            <a:stretch>
              <a:fillRect t="-11039" b="-11039"/>
            </a:stretch>
          </a:blipFill>
        </p:spPr>
        <p:txBody>
          <a:bodyPr/>
          <a:lstStyle/>
          <a:p>
            <a:endParaRPr lang="en-US"/>
          </a:p>
        </p:txBody>
      </p:sp>
      <p:grpSp>
        <p:nvGrpSpPr>
          <p:cNvPr id="18" name="Group 18"/>
          <p:cNvGrpSpPr/>
          <p:nvPr/>
        </p:nvGrpSpPr>
        <p:grpSpPr>
          <a:xfrm>
            <a:off x="11353540" y="6396495"/>
            <a:ext cx="4530890" cy="853740"/>
            <a:chOff x="-15052" y="-28384"/>
            <a:chExt cx="1193321" cy="224853"/>
          </a:xfrm>
        </p:grpSpPr>
        <p:sp>
          <p:nvSpPr>
            <p:cNvPr id="19" name="Freeform 19"/>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A1A1A"/>
            </a:solidFill>
          </p:spPr>
          <p:txBody>
            <a:bodyPr/>
            <a:lstStyle/>
            <a:p>
              <a:endParaRPr lang="en-US"/>
            </a:p>
          </p:txBody>
        </p:sp>
        <p:sp>
          <p:nvSpPr>
            <p:cNvPr id="20" name="TextBox 20"/>
            <p:cNvSpPr txBox="1"/>
            <p:nvPr/>
          </p:nvSpPr>
          <p:spPr>
            <a:xfrm>
              <a:off x="-15052" y="-28384"/>
              <a:ext cx="1178269" cy="224853"/>
            </a:xfrm>
            <a:prstGeom prst="rect">
              <a:avLst/>
            </a:prstGeom>
          </p:spPr>
          <p:txBody>
            <a:bodyPr lIns="50800" tIns="50800" rIns="50800" bIns="50800" rtlCol="0" anchor="ctr"/>
            <a:lstStyle/>
            <a:p>
              <a:pPr marL="0" lvl="0" indent="0" algn="ctr">
                <a:lnSpc>
                  <a:spcPts val="4115"/>
                </a:lnSpc>
                <a:spcBef>
                  <a:spcPct val="0"/>
                </a:spcBef>
              </a:pPr>
              <a:r>
                <a:rPr lang="en-US" sz="2980" spc="29">
                  <a:solidFill>
                    <a:srgbClr val="FFFFFF"/>
                  </a:solidFill>
                  <a:latin typeface="+mj-lt"/>
                  <a:cs typeface="+mj-lt"/>
                </a:rPr>
                <a:t>OUR PROJECT</a:t>
              </a:r>
            </a:p>
          </p:txBody>
        </p:sp>
      </p:grpSp>
      <p:grpSp>
        <p:nvGrpSpPr>
          <p:cNvPr id="21" name="Group 21"/>
          <p:cNvGrpSpPr/>
          <p:nvPr/>
        </p:nvGrpSpPr>
        <p:grpSpPr>
          <a:xfrm>
            <a:off x="2179166" y="6572062"/>
            <a:ext cx="9034431" cy="2808103"/>
            <a:chOff x="0" y="0"/>
            <a:chExt cx="1744696" cy="542290"/>
          </a:xfrm>
        </p:grpSpPr>
        <p:sp>
          <p:nvSpPr>
            <p:cNvPr id="22" name="Freeform 22"/>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cap="sq">
              <a:solidFill>
                <a:srgbClr val="000000"/>
              </a:solidFill>
              <a:prstDash val="solid"/>
              <a:miter/>
            </a:ln>
          </p:spPr>
          <p:txBody>
            <a:bodyPr/>
            <a:lstStyle/>
            <a:p>
              <a:endParaRPr lang="en-US"/>
            </a:p>
          </p:txBody>
        </p:sp>
        <p:sp>
          <p:nvSpPr>
            <p:cNvPr id="23" name="TextBox 23"/>
            <p:cNvSpPr txBox="1"/>
            <p:nvPr/>
          </p:nvSpPr>
          <p:spPr>
            <a:xfrm>
              <a:off x="0" y="-19050"/>
              <a:ext cx="1744696" cy="561340"/>
            </a:xfrm>
            <a:prstGeom prst="rect">
              <a:avLst/>
            </a:prstGeom>
          </p:spPr>
          <p:txBody>
            <a:bodyPr lIns="50800" tIns="50800" rIns="50800" bIns="50800" rtlCol="0" anchor="ctr"/>
            <a:lstStyle/>
            <a:p>
              <a:pPr algn="ctr">
                <a:lnSpc>
                  <a:spcPts val="2860"/>
                </a:lnSpc>
              </a:pPr>
              <a:endParaRPr/>
            </a:p>
          </p:txBody>
        </p:sp>
      </p:grpSp>
      <p:sp>
        <p:nvSpPr>
          <p:cNvPr id="25" name="Text Box 24"/>
          <p:cNvSpPr txBox="1"/>
          <p:nvPr/>
        </p:nvSpPr>
        <p:spPr>
          <a:xfrm>
            <a:off x="2372995" y="6802755"/>
            <a:ext cx="8523605" cy="1938020"/>
          </a:xfrm>
          <a:prstGeom prst="rect">
            <a:avLst/>
          </a:prstGeom>
          <a:noFill/>
        </p:spPr>
        <p:txBody>
          <a:bodyPr wrap="square" rtlCol="0">
            <a:spAutoFit/>
          </a:bodyPr>
          <a:lstStyle/>
          <a:p>
            <a:pPr marL="0" lvl="1"/>
            <a:r>
              <a:rPr lang="en-US" sz="2000"/>
              <a:t>IT’S EASY TO USE FOR USER DOSEN’T NEED ANY </a:t>
            </a:r>
            <a:r>
              <a:rPr lang="en-US" sz="2000" spc="194">
                <a:solidFill>
                  <a:srgbClr val="231F20"/>
                </a:solidFill>
                <a:latin typeface="DM Sans"/>
                <a:sym typeface="+mn-ea"/>
              </a:rPr>
              <a:t>technical backgrounds.</a:t>
            </a:r>
            <a:endParaRPr lang="en-US" sz="2000" spc="194">
              <a:solidFill>
                <a:srgbClr val="231F20"/>
              </a:solidFill>
              <a:latin typeface="DM Sans"/>
            </a:endParaRPr>
          </a:p>
          <a:p>
            <a:endParaRPr lang="en-US" sz="2000"/>
          </a:p>
          <a:p>
            <a:r>
              <a:rPr lang="en-US" sz="2000"/>
              <a:t>ALL THE TASKS CAN BE MANGED BY CHAT-BOT OR THE USER HIMSELF CAN PREFORM HIS </a:t>
            </a:r>
          </a:p>
          <a:p>
            <a:endParaRPr lang="en-US" sz="2000"/>
          </a:p>
          <a:p>
            <a:r>
              <a:rPr lang="en-US" sz="2000"/>
              <a:t>TASKS ON WEBSITE OR THE APPLICATION</a:t>
            </a:r>
          </a:p>
        </p:txBody>
      </p:sp>
    </p:spTree>
  </p:cSld>
  <p:clrMapOvr>
    <a:masterClrMapping/>
  </p:clrMapOvr>
  <p:transition spd="slow">
    <p:comb/>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394</TotalTime>
  <Words>4034</Words>
  <Application>Microsoft Office PowerPoint</Application>
  <PresentationFormat>Custom</PresentationFormat>
  <Paragraphs>397</Paragraphs>
  <Slides>62</Slides>
  <Notes>3</Notes>
  <HiddenSlides>0</HiddenSlides>
  <MMClips>0</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62</vt:i4>
      </vt:variant>
    </vt:vector>
  </HeadingPairs>
  <TitlesOfParts>
    <vt:vector size="83" baseType="lpstr">
      <vt:lpstr>Calibri</vt:lpstr>
      <vt:lpstr>Oswald Bold Italics</vt:lpstr>
      <vt:lpstr>DM Sans Bold</vt:lpstr>
      <vt:lpstr>Montserrat</vt:lpstr>
      <vt:lpstr>Times New Roman</vt:lpstr>
      <vt:lpstr>Nirmala UI Semilight</vt:lpstr>
      <vt:lpstr>Microsoft YaHei UI Light</vt:lpstr>
      <vt:lpstr>Courier New</vt:lpstr>
      <vt:lpstr>DM Sans</vt:lpstr>
      <vt:lpstr>Arial Black</vt:lpstr>
      <vt:lpstr>MV Boli</vt:lpstr>
      <vt:lpstr>SimSun</vt:lpstr>
      <vt:lpstr>Arial</vt:lpstr>
      <vt:lpstr>Segoe UI Light</vt:lpstr>
      <vt:lpstr>Oswald Bold</vt:lpstr>
      <vt:lpstr>SimSun</vt:lpstr>
      <vt:lpstr>Proxima Nova</vt:lpstr>
      <vt:lpstr>Wingdings</vt:lpstr>
      <vt:lpstr>Verdana</vt:lpstr>
      <vt:lpstr>Montserrat Classic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data.json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Pastel Simple Sales Strategy Group Project Presentation</dc:title>
  <dc:creator>UG</dc:creator>
  <cp:lastModifiedBy>UG</cp:lastModifiedBy>
  <cp:revision>47</cp:revision>
  <dcterms:created xsi:type="dcterms:W3CDTF">2006-08-16T00:00:00Z</dcterms:created>
  <dcterms:modified xsi:type="dcterms:W3CDTF">2024-06-12T20:50:41Z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4D935D4522044A95BF201C4DA15E9530</vt:lpwstr>
  </property>
  <property fmtid="{D5CDD505-2E9C-101B-9397-08002B2CF9AE}" pid="3" name="KSOProductBuildVer">
    <vt:lpwstr>1033-11.2.0.11225</vt:lpwstr>
  </property>
</Properties>
</file>